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60" r:id="rId3"/>
    <p:sldId id="269" r:id="rId4"/>
    <p:sldId id="264" r:id="rId5"/>
    <p:sldId id="265" r:id="rId6"/>
    <p:sldId id="258" r:id="rId7"/>
    <p:sldId id="259" r:id="rId8"/>
    <p:sldId id="270" r:id="rId9"/>
    <p:sldId id="271" r:id="rId10"/>
    <p:sldId id="272" r:id="rId11"/>
    <p:sldId id="273" r:id="rId12"/>
    <p:sldId id="262"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DD9"/>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0" d="100"/>
          <a:sy n="70" d="100"/>
        </p:scale>
        <p:origin x="88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06FA31-C09D-4EB9-AA4E-788C011EA8E8}" type="datetimeFigureOut">
              <a:rPr lang="en-US" smtClean="0"/>
              <a:t>4/4/2016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0D9347-D239-4C32-AA6C-66C7AFDB038B}" type="slidenum">
              <a:rPr lang="en-US" smtClean="0"/>
              <a:t>‹#›</a:t>
            </a:fld>
            <a:endParaRPr lang="en-US"/>
          </a:p>
        </p:txBody>
      </p:sp>
    </p:spTree>
    <p:extLst>
      <p:ext uri="{BB962C8B-B14F-4D97-AF65-F5344CB8AC3E}">
        <p14:creationId xmlns:p14="http://schemas.microsoft.com/office/powerpoint/2010/main" val="3988935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17289670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34563009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18063335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40016433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26780092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3741657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3964723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34303497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3430349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2466768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1638887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38199837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4103385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3288981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A6F02A-C6FE-4583-AB72-A8D3E51BE4A5}" type="datetimeFigureOut">
              <a:rPr lang="en-US" smtClean="0"/>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C0CB7-80B6-4CC9-8430-900688A96326}" type="slidenum">
              <a:rPr lang="en-US" smtClean="0"/>
              <a:t>‹#›</a:t>
            </a:fld>
            <a:endParaRPr lang="en-US"/>
          </a:p>
        </p:txBody>
      </p:sp>
    </p:spTree>
    <p:extLst>
      <p:ext uri="{BB962C8B-B14F-4D97-AF65-F5344CB8AC3E}">
        <p14:creationId xmlns:p14="http://schemas.microsoft.com/office/powerpoint/2010/main" val="165878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A6F02A-C6FE-4583-AB72-A8D3E51BE4A5}" type="datetimeFigureOut">
              <a:rPr lang="en-US" smtClean="0"/>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C0CB7-80B6-4CC9-8430-900688A96326}" type="slidenum">
              <a:rPr lang="en-US" smtClean="0"/>
              <a:t>‹#›</a:t>
            </a:fld>
            <a:endParaRPr lang="en-US"/>
          </a:p>
        </p:txBody>
      </p:sp>
    </p:spTree>
    <p:extLst>
      <p:ext uri="{BB962C8B-B14F-4D97-AF65-F5344CB8AC3E}">
        <p14:creationId xmlns:p14="http://schemas.microsoft.com/office/powerpoint/2010/main" val="569389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A6F02A-C6FE-4583-AB72-A8D3E51BE4A5}" type="datetimeFigureOut">
              <a:rPr lang="en-US" smtClean="0"/>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C0CB7-80B6-4CC9-8430-900688A96326}" type="slidenum">
              <a:rPr lang="en-US" smtClean="0"/>
              <a:t>‹#›</a:t>
            </a:fld>
            <a:endParaRPr lang="en-US"/>
          </a:p>
        </p:txBody>
      </p:sp>
    </p:spTree>
    <p:extLst>
      <p:ext uri="{BB962C8B-B14F-4D97-AF65-F5344CB8AC3E}">
        <p14:creationId xmlns:p14="http://schemas.microsoft.com/office/powerpoint/2010/main" val="1576697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A6F02A-C6FE-4583-AB72-A8D3E51BE4A5}" type="datetimeFigureOut">
              <a:rPr lang="en-US" smtClean="0"/>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C0CB7-80B6-4CC9-8430-900688A96326}" type="slidenum">
              <a:rPr lang="en-US" smtClean="0"/>
              <a:t>‹#›</a:t>
            </a:fld>
            <a:endParaRPr lang="en-US"/>
          </a:p>
        </p:txBody>
      </p:sp>
    </p:spTree>
    <p:extLst>
      <p:ext uri="{BB962C8B-B14F-4D97-AF65-F5344CB8AC3E}">
        <p14:creationId xmlns:p14="http://schemas.microsoft.com/office/powerpoint/2010/main" val="2629802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A6F02A-C6FE-4583-AB72-A8D3E51BE4A5}" type="datetimeFigureOut">
              <a:rPr lang="en-US" smtClean="0"/>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C0CB7-80B6-4CC9-8430-900688A96326}" type="slidenum">
              <a:rPr lang="en-US" smtClean="0"/>
              <a:t>‹#›</a:t>
            </a:fld>
            <a:endParaRPr lang="en-US"/>
          </a:p>
        </p:txBody>
      </p:sp>
    </p:spTree>
    <p:extLst>
      <p:ext uri="{BB962C8B-B14F-4D97-AF65-F5344CB8AC3E}">
        <p14:creationId xmlns:p14="http://schemas.microsoft.com/office/powerpoint/2010/main" val="2905878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A6F02A-C6FE-4583-AB72-A8D3E51BE4A5}" type="datetimeFigureOut">
              <a:rPr lang="en-US" smtClean="0"/>
              <a:t>4/4/2016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8C0CB7-80B6-4CC9-8430-900688A96326}" type="slidenum">
              <a:rPr lang="en-US" smtClean="0"/>
              <a:t>‹#›</a:t>
            </a:fld>
            <a:endParaRPr lang="en-US"/>
          </a:p>
        </p:txBody>
      </p:sp>
    </p:spTree>
    <p:extLst>
      <p:ext uri="{BB962C8B-B14F-4D97-AF65-F5344CB8AC3E}">
        <p14:creationId xmlns:p14="http://schemas.microsoft.com/office/powerpoint/2010/main" val="425604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A6F02A-C6FE-4583-AB72-A8D3E51BE4A5}" type="datetimeFigureOut">
              <a:rPr lang="en-US" smtClean="0"/>
              <a:t>4/4/2016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8C0CB7-80B6-4CC9-8430-900688A96326}" type="slidenum">
              <a:rPr lang="en-US" smtClean="0"/>
              <a:t>‹#›</a:t>
            </a:fld>
            <a:endParaRPr lang="en-US"/>
          </a:p>
        </p:txBody>
      </p:sp>
    </p:spTree>
    <p:extLst>
      <p:ext uri="{BB962C8B-B14F-4D97-AF65-F5344CB8AC3E}">
        <p14:creationId xmlns:p14="http://schemas.microsoft.com/office/powerpoint/2010/main" val="88692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A6F02A-C6FE-4583-AB72-A8D3E51BE4A5}" type="datetimeFigureOut">
              <a:rPr lang="en-US" smtClean="0"/>
              <a:t>4/4/2016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8C0CB7-80B6-4CC9-8430-900688A96326}" type="slidenum">
              <a:rPr lang="en-US" smtClean="0"/>
              <a:t>‹#›</a:t>
            </a:fld>
            <a:endParaRPr lang="en-US"/>
          </a:p>
        </p:txBody>
      </p:sp>
    </p:spTree>
    <p:extLst>
      <p:ext uri="{BB962C8B-B14F-4D97-AF65-F5344CB8AC3E}">
        <p14:creationId xmlns:p14="http://schemas.microsoft.com/office/powerpoint/2010/main" val="3995863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A6F02A-C6FE-4583-AB72-A8D3E51BE4A5}" type="datetimeFigureOut">
              <a:rPr lang="en-US" smtClean="0"/>
              <a:t>4/4/2016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8C0CB7-80B6-4CC9-8430-900688A96326}" type="slidenum">
              <a:rPr lang="en-US" smtClean="0"/>
              <a:t>‹#›</a:t>
            </a:fld>
            <a:endParaRPr lang="en-US"/>
          </a:p>
        </p:txBody>
      </p:sp>
    </p:spTree>
    <p:extLst>
      <p:ext uri="{BB962C8B-B14F-4D97-AF65-F5344CB8AC3E}">
        <p14:creationId xmlns:p14="http://schemas.microsoft.com/office/powerpoint/2010/main" val="921099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A6F02A-C6FE-4583-AB72-A8D3E51BE4A5}" type="datetimeFigureOut">
              <a:rPr lang="en-US" smtClean="0"/>
              <a:t>4/4/2016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8C0CB7-80B6-4CC9-8430-900688A96326}" type="slidenum">
              <a:rPr lang="en-US" smtClean="0"/>
              <a:t>‹#›</a:t>
            </a:fld>
            <a:endParaRPr lang="en-US"/>
          </a:p>
        </p:txBody>
      </p:sp>
    </p:spTree>
    <p:extLst>
      <p:ext uri="{BB962C8B-B14F-4D97-AF65-F5344CB8AC3E}">
        <p14:creationId xmlns:p14="http://schemas.microsoft.com/office/powerpoint/2010/main" val="1927257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A6F02A-C6FE-4583-AB72-A8D3E51BE4A5}" type="datetimeFigureOut">
              <a:rPr lang="en-US" smtClean="0"/>
              <a:t>4/4/2016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8C0CB7-80B6-4CC9-8430-900688A96326}" type="slidenum">
              <a:rPr lang="en-US" smtClean="0"/>
              <a:t>‹#›</a:t>
            </a:fld>
            <a:endParaRPr lang="en-US"/>
          </a:p>
        </p:txBody>
      </p:sp>
    </p:spTree>
    <p:extLst>
      <p:ext uri="{BB962C8B-B14F-4D97-AF65-F5344CB8AC3E}">
        <p14:creationId xmlns:p14="http://schemas.microsoft.com/office/powerpoint/2010/main" val="2004663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A6F02A-C6FE-4583-AB72-A8D3E51BE4A5}" type="datetimeFigureOut">
              <a:rPr lang="en-US" smtClean="0"/>
              <a:t>4/4/2016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8C0CB7-80B6-4CC9-8430-900688A96326}" type="slidenum">
              <a:rPr lang="en-US" smtClean="0"/>
              <a:t>‹#›</a:t>
            </a:fld>
            <a:endParaRPr lang="en-US"/>
          </a:p>
        </p:txBody>
      </p:sp>
    </p:spTree>
    <p:extLst>
      <p:ext uri="{BB962C8B-B14F-4D97-AF65-F5344CB8AC3E}">
        <p14:creationId xmlns:p14="http://schemas.microsoft.com/office/powerpoint/2010/main" val="2395151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13.png"/><Relationship Id="rId4" Type="http://schemas.openxmlformats.org/officeDocument/2006/relationships/image" Target="../media/image12.jpe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p:cNvSpPr>
          <p:nvPr/>
        </p:nvSpPr>
        <p:spPr bwMode="auto">
          <a:xfrm>
            <a:off x="1981200" y="2286001"/>
            <a:ext cx="8001000" cy="352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20000"/>
              </a:spcBef>
              <a:buClr>
                <a:srgbClr val="0BD0D9"/>
              </a:buClr>
              <a:buSzPct val="95000"/>
              <a:buFont typeface="Wingdings 2" panose="05020102010507070707" pitchFamily="18" charset="2"/>
              <a:buChar char=""/>
            </a:pPr>
            <a:endParaRPr lang="en-US" altLang="en-US"/>
          </a:p>
        </p:txBody>
      </p:sp>
      <p:pic>
        <p:nvPicPr>
          <p:cNvPr id="12292" name="Picture 6" descr="Screen Shot 2015-07-24 at 3.43.58 PM.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52601" y="304800"/>
            <a:ext cx="1814513" cy="101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3" name="Rectangle 13"/>
          <p:cNvSpPr>
            <a:spLocks noChangeArrowheads="1"/>
          </p:cNvSpPr>
          <p:nvPr/>
        </p:nvSpPr>
        <p:spPr bwMode="auto">
          <a:xfrm>
            <a:off x="1981200" y="6020118"/>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a:r>
              <a:rPr lang="en-US" altLang="en-US" sz="1400" b="1" dirty="0">
                <a:solidFill>
                  <a:srgbClr val="000000"/>
                </a:solidFill>
              </a:rPr>
              <a:t>Altogen Biosystems </a:t>
            </a:r>
            <a:r>
              <a:rPr lang="en-US" altLang="en-US" sz="1400" b="1" dirty="0">
                <a:solidFill>
                  <a:srgbClr val="000000"/>
                </a:solidFill>
                <a:latin typeface="Wingdings" panose="05000000000000000000" pitchFamily="2" charset="2"/>
                <a:sym typeface="Wingdings" panose="05000000000000000000" pitchFamily="2" charset="2"/>
              </a:rPr>
              <a:t></a:t>
            </a:r>
            <a:r>
              <a:rPr lang="pl-PL" altLang="en-US" sz="1400" b="1" dirty="0">
                <a:solidFill>
                  <a:srgbClr val="000000"/>
                </a:solidFill>
                <a:sym typeface="Wingdings" panose="05000000000000000000" pitchFamily="2" charset="2"/>
              </a:rPr>
              <a:t> </a:t>
            </a:r>
            <a:r>
              <a:rPr lang="pl-PL" altLang="en-US" sz="1400" b="1" dirty="0">
                <a:solidFill>
                  <a:srgbClr val="000000"/>
                </a:solidFill>
              </a:rPr>
              <a:t>848 Rainbow Blvd #823 </a:t>
            </a:r>
            <a:r>
              <a:rPr lang="en-US" altLang="en-US" sz="1400" b="1" dirty="0">
                <a:solidFill>
                  <a:srgbClr val="000000"/>
                </a:solidFill>
                <a:latin typeface="Wingdings" panose="05000000000000000000" pitchFamily="2" charset="2"/>
                <a:sym typeface="Wingdings" panose="05000000000000000000" pitchFamily="2" charset="2"/>
              </a:rPr>
              <a:t></a:t>
            </a:r>
            <a:r>
              <a:rPr lang="pl-PL" altLang="en-US" sz="1400" b="1" dirty="0">
                <a:solidFill>
                  <a:srgbClr val="000000"/>
                </a:solidFill>
                <a:sym typeface="Wingdings" panose="05000000000000000000" pitchFamily="2" charset="2"/>
              </a:rPr>
              <a:t> L</a:t>
            </a:r>
            <a:r>
              <a:rPr lang="pl-PL" altLang="en-US" sz="1400" b="1" dirty="0">
                <a:solidFill>
                  <a:srgbClr val="000000"/>
                </a:solidFill>
              </a:rPr>
              <a:t>as Vegas </a:t>
            </a:r>
            <a:r>
              <a:rPr lang="en-US" altLang="en-US" sz="1400" b="1" dirty="0">
                <a:solidFill>
                  <a:srgbClr val="000000"/>
                </a:solidFill>
                <a:latin typeface="Wingdings" panose="05000000000000000000" pitchFamily="2" charset="2"/>
                <a:sym typeface="Wingdings" panose="05000000000000000000" pitchFamily="2" charset="2"/>
              </a:rPr>
              <a:t></a:t>
            </a:r>
            <a:r>
              <a:rPr lang="pl-PL" altLang="en-US" sz="1400" b="1" dirty="0">
                <a:solidFill>
                  <a:srgbClr val="000000"/>
                </a:solidFill>
                <a:sym typeface="Wingdings" panose="05000000000000000000" pitchFamily="2" charset="2"/>
              </a:rPr>
              <a:t> N</a:t>
            </a:r>
            <a:r>
              <a:rPr lang="pl-PL" altLang="en-US" sz="1400" b="1" dirty="0">
                <a:solidFill>
                  <a:srgbClr val="000000"/>
                </a:solidFill>
              </a:rPr>
              <a:t>V </a:t>
            </a:r>
            <a:r>
              <a:rPr lang="en-US" altLang="en-US" sz="1400" b="1" dirty="0">
                <a:solidFill>
                  <a:srgbClr val="000000"/>
                </a:solidFill>
                <a:latin typeface="Wingdings" panose="05000000000000000000" pitchFamily="2" charset="2"/>
                <a:sym typeface="Wingdings" panose="05000000000000000000" pitchFamily="2" charset="2"/>
              </a:rPr>
              <a:t></a:t>
            </a:r>
            <a:r>
              <a:rPr lang="pl-PL" altLang="en-US" sz="1400" b="1" dirty="0">
                <a:solidFill>
                  <a:srgbClr val="000000"/>
                </a:solidFill>
                <a:sym typeface="Wingdings" panose="05000000000000000000" pitchFamily="2" charset="2"/>
              </a:rPr>
              <a:t> 8</a:t>
            </a:r>
            <a:r>
              <a:rPr lang="pl-PL" altLang="en-US" sz="1400" b="1" dirty="0">
                <a:solidFill>
                  <a:srgbClr val="000000"/>
                </a:solidFill>
              </a:rPr>
              <a:t>9107 </a:t>
            </a:r>
            <a:r>
              <a:rPr lang="en-US" altLang="en-US" sz="1400" b="1" dirty="0">
                <a:solidFill>
                  <a:srgbClr val="000000"/>
                </a:solidFill>
                <a:latin typeface="Wingdings" panose="05000000000000000000" pitchFamily="2" charset="2"/>
                <a:sym typeface="Wingdings" panose="05000000000000000000" pitchFamily="2" charset="2"/>
              </a:rPr>
              <a:t></a:t>
            </a:r>
            <a:r>
              <a:rPr lang="pl-PL" altLang="en-US" sz="1400" b="1" dirty="0">
                <a:solidFill>
                  <a:srgbClr val="000000"/>
                </a:solidFill>
                <a:sym typeface="Wingdings" panose="05000000000000000000" pitchFamily="2" charset="2"/>
              </a:rPr>
              <a:t> U</a:t>
            </a:r>
            <a:r>
              <a:rPr lang="pl-PL" altLang="en-US" sz="1400" b="1" dirty="0">
                <a:solidFill>
                  <a:srgbClr val="000000"/>
                </a:solidFill>
              </a:rPr>
              <a:t>SA</a:t>
            </a:r>
            <a:endParaRPr lang="pl-PL" altLang="en-US" sz="1400" dirty="0">
              <a:solidFill>
                <a:srgbClr val="000000"/>
              </a:solidFill>
            </a:endParaRPr>
          </a:p>
          <a:p>
            <a:pPr algn="ctr"/>
            <a:r>
              <a:rPr lang="pl-PL" altLang="en-US" sz="1400" b="1" dirty="0">
                <a:solidFill>
                  <a:srgbClr val="0F7A85"/>
                </a:solidFill>
              </a:rPr>
              <a:t>Telephone </a:t>
            </a:r>
            <a:r>
              <a:rPr lang="en-US" altLang="en-US" sz="1400" b="1" dirty="0">
                <a:solidFill>
                  <a:srgbClr val="0F7A85"/>
                </a:solidFill>
                <a:latin typeface="Wingdings" panose="05000000000000000000" pitchFamily="2" charset="2"/>
                <a:sym typeface="Wingdings" panose="05000000000000000000" pitchFamily="2" charset="2"/>
              </a:rPr>
              <a:t></a:t>
            </a:r>
            <a:r>
              <a:rPr lang="pl-PL" altLang="en-US" sz="1400" b="1" dirty="0">
                <a:solidFill>
                  <a:srgbClr val="0F7A85"/>
                </a:solidFill>
                <a:sym typeface="Wingdings" panose="05000000000000000000" pitchFamily="2" charset="2"/>
              </a:rPr>
              <a:t> </a:t>
            </a:r>
            <a:r>
              <a:rPr lang="pl-PL" altLang="en-US" sz="1400" b="1" dirty="0">
                <a:solidFill>
                  <a:srgbClr val="0F7A85"/>
                </a:solidFill>
              </a:rPr>
              <a:t>702 349 6103 </a:t>
            </a:r>
            <a:r>
              <a:rPr lang="en-US" altLang="en-US" sz="1400" b="1" dirty="0">
                <a:solidFill>
                  <a:srgbClr val="0F7A85"/>
                </a:solidFill>
                <a:latin typeface="Wingdings" panose="05000000000000000000" pitchFamily="2" charset="2"/>
                <a:sym typeface="Wingdings" panose="05000000000000000000" pitchFamily="2" charset="2"/>
              </a:rPr>
              <a:t></a:t>
            </a:r>
            <a:r>
              <a:rPr lang="pl-PL" altLang="en-US" sz="1400" b="1" dirty="0">
                <a:solidFill>
                  <a:srgbClr val="0F7A85"/>
                </a:solidFill>
                <a:sym typeface="Wingdings" panose="05000000000000000000" pitchFamily="2" charset="2"/>
              </a:rPr>
              <a:t> F</a:t>
            </a:r>
            <a:r>
              <a:rPr lang="pl-PL" altLang="en-US" sz="1400" b="1" dirty="0">
                <a:solidFill>
                  <a:srgbClr val="0F7A85"/>
                </a:solidFill>
              </a:rPr>
              <a:t>ax </a:t>
            </a:r>
            <a:r>
              <a:rPr lang="en-US" altLang="en-US" sz="1400" b="1" dirty="0">
                <a:solidFill>
                  <a:srgbClr val="0F7A85"/>
                </a:solidFill>
                <a:latin typeface="Wingdings" panose="05000000000000000000" pitchFamily="2" charset="2"/>
                <a:sym typeface="Wingdings" panose="05000000000000000000" pitchFamily="2" charset="2"/>
              </a:rPr>
              <a:t></a:t>
            </a:r>
            <a:r>
              <a:rPr lang="pl-PL" altLang="en-US" sz="1400" b="1" dirty="0">
                <a:solidFill>
                  <a:srgbClr val="0F7A85"/>
                </a:solidFill>
                <a:sym typeface="Wingdings" panose="05000000000000000000" pitchFamily="2" charset="2"/>
              </a:rPr>
              <a:t> </a:t>
            </a:r>
            <a:r>
              <a:rPr lang="pl-PL" altLang="en-US" sz="1400" b="1" dirty="0">
                <a:solidFill>
                  <a:srgbClr val="0F7A85"/>
                </a:solidFill>
              </a:rPr>
              <a:t>702 989-0841 </a:t>
            </a:r>
            <a:r>
              <a:rPr lang="en-US" altLang="en-US" sz="1400" b="1" dirty="0">
                <a:solidFill>
                  <a:srgbClr val="0F7A85"/>
                </a:solidFill>
                <a:latin typeface="Wingdings" panose="05000000000000000000" pitchFamily="2" charset="2"/>
                <a:sym typeface="Wingdings" panose="05000000000000000000" pitchFamily="2" charset="2"/>
              </a:rPr>
              <a:t></a:t>
            </a:r>
            <a:r>
              <a:rPr lang="en-US" altLang="en-US" sz="1400" b="1" dirty="0">
                <a:solidFill>
                  <a:srgbClr val="0F7A85"/>
                </a:solidFill>
                <a:cs typeface="Arial" panose="020B0604020202020204" pitchFamily="34" charset="0"/>
                <a:sym typeface="Wingdings" panose="05000000000000000000" pitchFamily="2" charset="2"/>
              </a:rPr>
              <a:t> email </a:t>
            </a:r>
            <a:r>
              <a:rPr lang="en-US" altLang="en-US" sz="1400" b="1" dirty="0">
                <a:solidFill>
                  <a:srgbClr val="0F7A85"/>
                </a:solidFill>
                <a:latin typeface="Wingdings" panose="05000000000000000000" pitchFamily="2" charset="2"/>
                <a:sym typeface="Wingdings" panose="05000000000000000000" pitchFamily="2" charset="2"/>
              </a:rPr>
              <a:t></a:t>
            </a:r>
            <a:r>
              <a:rPr lang="en-US" altLang="en-US" sz="1400" b="1" dirty="0">
                <a:solidFill>
                  <a:srgbClr val="0F7A85"/>
                </a:solidFill>
                <a:cs typeface="Arial" panose="020B0604020202020204" pitchFamily="34" charset="0"/>
                <a:sym typeface="Wingdings" panose="05000000000000000000" pitchFamily="2" charset="2"/>
              </a:rPr>
              <a:t> techserv@altogen.com</a:t>
            </a:r>
            <a:endParaRPr lang="pl-PL" altLang="en-US" sz="1400" dirty="0">
              <a:solidFill>
                <a:srgbClr val="0F7A85"/>
              </a:solidFill>
              <a:cs typeface="Arial" panose="020B0604020202020204" pitchFamily="34" charset="0"/>
            </a:endParaRPr>
          </a:p>
        </p:txBody>
      </p:sp>
      <p:sp>
        <p:nvSpPr>
          <p:cNvPr id="12294" name="Text Box 5"/>
          <p:cNvSpPr txBox="1">
            <a:spLocks noChangeArrowheads="1"/>
          </p:cNvSpPr>
          <p:nvPr/>
        </p:nvSpPr>
        <p:spPr bwMode="auto">
          <a:xfrm>
            <a:off x="1880807" y="1301358"/>
            <a:ext cx="86804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i="1" dirty="0"/>
              <a:t>Products </a:t>
            </a:r>
            <a:r>
              <a:rPr lang="en-US" altLang="en-US" i="1" dirty="0" smtClean="0"/>
              <a:t>&gt; </a:t>
            </a:r>
            <a:r>
              <a:rPr lang="en-US" altLang="en-US" sz="2600" b="1" i="1" dirty="0" smtClean="0"/>
              <a:t>Kidney </a:t>
            </a:r>
            <a:r>
              <a:rPr lang="en-US" altLang="en-US" sz="2000" i="1" dirty="0" smtClean="0"/>
              <a:t> </a:t>
            </a:r>
            <a:r>
              <a:rPr lang="en-US" altLang="en-US" sz="2600" b="1" dirty="0" smtClean="0"/>
              <a:t>In </a:t>
            </a:r>
            <a:r>
              <a:rPr lang="en-US" altLang="en-US" sz="2600" b="1" dirty="0"/>
              <a:t>Vivo </a:t>
            </a:r>
            <a:r>
              <a:rPr lang="en-US" altLang="en-US" sz="2600" b="1" i="1" dirty="0"/>
              <a:t>Transfection Kit </a:t>
            </a:r>
          </a:p>
        </p:txBody>
      </p:sp>
      <p:sp>
        <p:nvSpPr>
          <p:cNvPr id="12296" name="TextBox 12"/>
          <p:cNvSpPr txBox="1">
            <a:spLocks noChangeArrowheads="1"/>
          </p:cNvSpPr>
          <p:nvPr/>
        </p:nvSpPr>
        <p:spPr bwMode="auto">
          <a:xfrm>
            <a:off x="6362700" y="2023290"/>
            <a:ext cx="4049927"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dirty="0"/>
              <a:t>Efficient </a:t>
            </a:r>
            <a:r>
              <a:rPr lang="en-US" altLang="en-US" i="1" dirty="0"/>
              <a:t>in vivo</a:t>
            </a:r>
            <a:r>
              <a:rPr lang="en-US" altLang="en-US" dirty="0"/>
              <a:t> </a:t>
            </a:r>
            <a:r>
              <a:rPr lang="en-US" altLang="en-US" b="1" dirty="0" smtClean="0"/>
              <a:t>kidney-targeted </a:t>
            </a:r>
            <a:r>
              <a:rPr lang="en-US" altLang="en-US" dirty="0" smtClean="0"/>
              <a:t>delivery </a:t>
            </a:r>
            <a:r>
              <a:rPr lang="en-US" altLang="en-US" dirty="0"/>
              <a:t>of nucleic acids and </a:t>
            </a:r>
            <a:r>
              <a:rPr lang="en-US" altLang="en-US" dirty="0" smtClean="0"/>
              <a:t>proteins is enabled </a:t>
            </a:r>
            <a:r>
              <a:rPr lang="en-US" altLang="en-US" dirty="0"/>
              <a:t>with the Altogen® </a:t>
            </a:r>
            <a:r>
              <a:rPr lang="en-US" altLang="en-US" dirty="0" smtClean="0"/>
              <a:t>Biosystems Kidney </a:t>
            </a:r>
            <a:r>
              <a:rPr lang="en-US" altLang="en-US" i="1" dirty="0" smtClean="0"/>
              <a:t>in vivo</a:t>
            </a:r>
            <a:r>
              <a:rPr lang="en-US" altLang="en-US" dirty="0" smtClean="0"/>
              <a:t> Transfection Kit.</a:t>
            </a:r>
            <a:endParaRPr lang="en-US" altLang="en-US" dirty="0"/>
          </a:p>
          <a:p>
            <a:endParaRPr lang="en-US" altLang="en-US" dirty="0" smtClean="0"/>
          </a:p>
          <a:p>
            <a:r>
              <a:rPr lang="en-US" altLang="en-US" dirty="0" smtClean="0"/>
              <a:t>This </a:t>
            </a:r>
            <a:r>
              <a:rPr lang="en-US" altLang="en-US" dirty="0"/>
              <a:t>product falls into the category of the versatile </a:t>
            </a:r>
            <a:r>
              <a:rPr lang="en-US" altLang="en-US" i="1" dirty="0"/>
              <a:t>in vivo</a:t>
            </a:r>
            <a:r>
              <a:rPr lang="en-US" altLang="en-US" dirty="0"/>
              <a:t> transfection kits that Altogen® Biosystems offers. Degradation of cargo molecules is minimized and delivery efficiency is maximized for any negatively charged molecules (DNA, RNA</a:t>
            </a:r>
            <a:r>
              <a:rPr lang="en-US" altLang="en-US" dirty="0" smtClean="0"/>
              <a:t>). </a:t>
            </a:r>
            <a:endParaRPr lang="en-US" altLang="en-US" dirty="0"/>
          </a:p>
        </p:txBody>
      </p:sp>
      <p:sp>
        <p:nvSpPr>
          <p:cNvPr id="9" name="TextBox 9"/>
          <p:cNvSpPr txBox="1">
            <a:spLocks noChangeArrowheads="1"/>
          </p:cNvSpPr>
          <p:nvPr/>
        </p:nvSpPr>
        <p:spPr bwMode="auto">
          <a:xfrm>
            <a:off x="3657600" y="760835"/>
            <a:ext cx="5867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sz="1400" i="1" dirty="0"/>
              <a:t>Leading Developer and Manufacturer of </a:t>
            </a:r>
            <a:r>
              <a:rPr lang="en-US" altLang="en-US" sz="1400" b="1" dirty="0">
                <a:solidFill>
                  <a:srgbClr val="0F7A85"/>
                </a:solidFill>
              </a:rPr>
              <a:t>In Vivo </a:t>
            </a:r>
            <a:r>
              <a:rPr lang="en-US" altLang="en-US" sz="1400" b="1" i="1" dirty="0">
                <a:solidFill>
                  <a:srgbClr val="0F7A85"/>
                </a:solidFill>
              </a:rPr>
              <a:t>and DNA Transfection Kits, Transfection Reagents and Electroporation Delivery Products </a:t>
            </a:r>
          </a:p>
        </p:txBody>
      </p:sp>
      <p:sp>
        <p:nvSpPr>
          <p:cNvPr id="3" name="AutoShape 2" descr="Image result for kidne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Image result for kidney"/>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Image result for kidney"/>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2" name="Picture 8" descr="http://i.huffpost.com/gen/1660332/images/o-KIDNEY-facebook.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15735" y="2217372"/>
            <a:ext cx="4685125" cy="234256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992581" y="4665517"/>
            <a:ext cx="1496291" cy="215444"/>
          </a:xfrm>
          <a:prstGeom prst="rect">
            <a:avLst/>
          </a:prstGeom>
          <a:noFill/>
        </p:spPr>
        <p:txBody>
          <a:bodyPr wrap="square" rtlCol="0">
            <a:spAutoFit/>
          </a:bodyPr>
          <a:lstStyle/>
          <a:p>
            <a:r>
              <a:rPr lang="en-US" sz="800" dirty="0" smtClean="0">
                <a:latin typeface="Arial" pitchFamily="34" charset="0"/>
                <a:cs typeface="Arial" pitchFamily="34" charset="0"/>
              </a:rPr>
              <a:t>Huffingtonpost.com</a:t>
            </a:r>
            <a:endParaRPr lang="en-US" sz="800" dirty="0">
              <a:latin typeface="Arial" pitchFamily="34" charset="0"/>
              <a:cs typeface="Arial" pitchFamily="34" charset="0"/>
            </a:endParaRPr>
          </a:p>
        </p:txBody>
      </p:sp>
    </p:spTree>
    <p:extLst>
      <p:ext uri="{BB962C8B-B14F-4D97-AF65-F5344CB8AC3E}">
        <p14:creationId xmlns:p14="http://schemas.microsoft.com/office/powerpoint/2010/main" val="29911430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p:cNvSpPr>
          <p:nvPr/>
        </p:nvSpPr>
        <p:spPr bwMode="auto">
          <a:xfrm>
            <a:off x="2362200" y="2438401"/>
            <a:ext cx="8001000" cy="352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20000"/>
              </a:spcBef>
              <a:buClr>
                <a:srgbClr val="0BD0D9"/>
              </a:buClr>
              <a:buSzPct val="95000"/>
              <a:buFont typeface="Wingdings 2" panose="05020102010507070707" pitchFamily="18" charset="2"/>
              <a:buChar char=""/>
            </a:pPr>
            <a:endParaRPr lang="en-US" altLang="en-US"/>
          </a:p>
        </p:txBody>
      </p:sp>
      <p:sp>
        <p:nvSpPr>
          <p:cNvPr id="4" name="Rectangle 3"/>
          <p:cNvSpPr/>
          <p:nvPr/>
        </p:nvSpPr>
        <p:spPr>
          <a:xfrm>
            <a:off x="1644444" y="5609287"/>
            <a:ext cx="8354291" cy="1169551"/>
          </a:xfrm>
          <a:prstGeom prst="rect">
            <a:avLst/>
          </a:prstGeom>
        </p:spPr>
        <p:txBody>
          <a:bodyPr wrap="square">
            <a:spAutoFit/>
          </a:bodyPr>
          <a:lstStyle/>
          <a:p>
            <a:r>
              <a:rPr lang="en-US" sz="1400" b="1" dirty="0">
                <a:latin typeface="Arial" pitchFamily="34" charset="0"/>
                <a:cs typeface="Arial" pitchFamily="34" charset="0"/>
              </a:rPr>
              <a:t>Figure </a:t>
            </a:r>
            <a:r>
              <a:rPr lang="en-US" sz="1400" b="1" dirty="0" smtClean="0">
                <a:latin typeface="Arial" pitchFamily="34" charset="0"/>
                <a:cs typeface="Arial" pitchFamily="34" charset="0"/>
              </a:rPr>
              <a:t>5.</a:t>
            </a:r>
            <a:r>
              <a:rPr lang="en-US" sz="1400" dirty="0">
                <a:latin typeface="Arial" pitchFamily="34" charset="0"/>
                <a:cs typeface="Arial" pitchFamily="34" charset="0"/>
              </a:rPr>
              <a:t> Systemic administration (</a:t>
            </a:r>
            <a:r>
              <a:rPr lang="en-US" sz="1400" dirty="0" err="1">
                <a:latin typeface="Arial" pitchFamily="34" charset="0"/>
                <a:cs typeface="Arial" pitchFamily="34" charset="0"/>
              </a:rPr>
              <a:t>i.v.</a:t>
            </a:r>
            <a:r>
              <a:rPr lang="en-US" sz="1400" dirty="0">
                <a:latin typeface="Arial" pitchFamily="34" charset="0"/>
                <a:cs typeface="Arial" pitchFamily="34" charset="0"/>
              </a:rPr>
              <a:t>) of Kidney </a:t>
            </a:r>
            <a:r>
              <a:rPr lang="en-US" sz="1400" i="1" dirty="0">
                <a:latin typeface="Arial" pitchFamily="34" charset="0"/>
                <a:cs typeface="Arial" pitchFamily="34" charset="0"/>
              </a:rPr>
              <a:t>In Vivo </a:t>
            </a:r>
            <a:r>
              <a:rPr lang="en-US" sz="1400" dirty="0">
                <a:latin typeface="Arial" pitchFamily="34" charset="0"/>
                <a:cs typeface="Arial" pitchFamily="34" charset="0"/>
              </a:rPr>
              <a:t>Transfection Reagent conjugated with 80 </a:t>
            </a:r>
            <a:r>
              <a:rPr lang="en-US" sz="1400" dirty="0" err="1">
                <a:latin typeface="Arial" pitchFamily="34" charset="0"/>
                <a:cs typeface="Arial" pitchFamily="34" charset="0"/>
              </a:rPr>
              <a:t>ug</a:t>
            </a:r>
            <a:r>
              <a:rPr lang="en-US" sz="1400" dirty="0">
                <a:latin typeface="Arial" pitchFamily="34" charset="0"/>
                <a:cs typeface="Arial" pitchFamily="34" charset="0"/>
              </a:rPr>
              <a:t> of chemically modified siRNA targeting Lamin A/C mRNA or non-silencing control siRNA following the recommended protocol. Tissues (Liver, Brain, Muscle, Kidney, Tumor, Heart, Spleen, Lung) were collected </a:t>
            </a:r>
            <a:r>
              <a:rPr lang="en-US" sz="1400" dirty="0" smtClean="0">
                <a:latin typeface="Arial" pitchFamily="34" charset="0"/>
                <a:cs typeface="Arial" pitchFamily="34" charset="0"/>
              </a:rPr>
              <a:t>and total protein fraction isolated 72 hours </a:t>
            </a:r>
            <a:r>
              <a:rPr lang="en-US" sz="1400" dirty="0">
                <a:latin typeface="Arial" pitchFamily="34" charset="0"/>
                <a:cs typeface="Arial" pitchFamily="34" charset="0"/>
              </a:rPr>
              <a:t>after first injection. Samples were analyzed by </a:t>
            </a:r>
            <a:r>
              <a:rPr lang="en-US" sz="1400" dirty="0" smtClean="0">
                <a:latin typeface="Arial" pitchFamily="34" charset="0"/>
                <a:cs typeface="Arial" pitchFamily="34" charset="0"/>
              </a:rPr>
              <a:t>Western Blot Analysis for </a:t>
            </a:r>
            <a:r>
              <a:rPr lang="en-US" sz="1400" dirty="0">
                <a:latin typeface="Arial" pitchFamily="34" charset="0"/>
                <a:cs typeface="Arial" pitchFamily="34" charset="0"/>
              </a:rPr>
              <a:t>Lamin A/C gene expression levels. </a:t>
            </a:r>
          </a:p>
        </p:txBody>
      </p:sp>
      <p:pic>
        <p:nvPicPr>
          <p:cNvPr id="10" name="Picture 6" descr="Screen Shot 2015-07-24 at 3.43.58 PM.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52601" y="304800"/>
            <a:ext cx="1814513" cy="101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5"/>
          <p:cNvSpPr txBox="1">
            <a:spLocks noChangeArrowheads="1"/>
          </p:cNvSpPr>
          <p:nvPr/>
        </p:nvSpPr>
        <p:spPr bwMode="auto">
          <a:xfrm>
            <a:off x="1880807" y="1301358"/>
            <a:ext cx="86804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i="1" dirty="0"/>
              <a:t>Products </a:t>
            </a:r>
            <a:r>
              <a:rPr lang="en-US" altLang="en-US" i="1" dirty="0" smtClean="0"/>
              <a:t>&gt; </a:t>
            </a:r>
            <a:r>
              <a:rPr lang="en-US" altLang="en-US" sz="2600" b="1" i="1" dirty="0" smtClean="0"/>
              <a:t>Kidney </a:t>
            </a:r>
            <a:r>
              <a:rPr lang="en-US" altLang="en-US" sz="2000" i="1" dirty="0" smtClean="0"/>
              <a:t> </a:t>
            </a:r>
            <a:r>
              <a:rPr lang="en-US" altLang="en-US" sz="2600" b="1" dirty="0" smtClean="0"/>
              <a:t>In </a:t>
            </a:r>
            <a:r>
              <a:rPr lang="en-US" altLang="en-US" sz="2600" b="1" dirty="0"/>
              <a:t>Vivo </a:t>
            </a:r>
            <a:r>
              <a:rPr lang="en-US" altLang="en-US" sz="2600" b="1" i="1" dirty="0"/>
              <a:t>Transfection Kit </a:t>
            </a:r>
          </a:p>
        </p:txBody>
      </p:sp>
      <p:sp>
        <p:nvSpPr>
          <p:cNvPr id="12" name="Text Box 4"/>
          <p:cNvSpPr txBox="1">
            <a:spLocks noChangeArrowheads="1"/>
          </p:cNvSpPr>
          <p:nvPr/>
        </p:nvSpPr>
        <p:spPr bwMode="auto">
          <a:xfrm>
            <a:off x="1880807" y="1712552"/>
            <a:ext cx="78232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2200" b="1" dirty="0" smtClean="0">
                <a:solidFill>
                  <a:srgbClr val="009DD9"/>
                </a:solidFill>
              </a:rPr>
              <a:t>Data</a:t>
            </a:r>
            <a:endParaRPr lang="en-US" altLang="en-US" sz="2200" b="1" dirty="0">
              <a:solidFill>
                <a:srgbClr val="009DD9"/>
              </a:solidFill>
            </a:endParaRPr>
          </a:p>
        </p:txBody>
      </p:sp>
      <p:pic>
        <p:nvPicPr>
          <p:cNvPr id="2" name="Picture 1"/>
          <p:cNvPicPr>
            <a:picLocks noChangeAspect="1"/>
          </p:cNvPicPr>
          <p:nvPr/>
        </p:nvPicPr>
        <p:blipFill>
          <a:blip r:embed="rId4"/>
          <a:stretch>
            <a:fillRect/>
          </a:stretch>
        </p:blipFill>
        <p:spPr>
          <a:xfrm>
            <a:off x="3830277" y="1733068"/>
            <a:ext cx="4441583" cy="3788228"/>
          </a:xfrm>
          <a:prstGeom prst="rect">
            <a:avLst/>
          </a:prstGeom>
        </p:spPr>
      </p:pic>
      <p:sp>
        <p:nvSpPr>
          <p:cNvPr id="8" name="TextBox 9"/>
          <p:cNvSpPr txBox="1">
            <a:spLocks noChangeArrowheads="1"/>
          </p:cNvSpPr>
          <p:nvPr/>
        </p:nvSpPr>
        <p:spPr bwMode="auto">
          <a:xfrm>
            <a:off x="3657600" y="760835"/>
            <a:ext cx="5867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sz="1400" i="1" dirty="0"/>
              <a:t>Leading Developer and Manufacturer of </a:t>
            </a:r>
            <a:r>
              <a:rPr lang="en-US" altLang="en-US" sz="1400" b="1" dirty="0">
                <a:solidFill>
                  <a:srgbClr val="0F7A85"/>
                </a:solidFill>
              </a:rPr>
              <a:t>In Vivo </a:t>
            </a:r>
            <a:r>
              <a:rPr lang="en-US" altLang="en-US" sz="1400" b="1" i="1" dirty="0">
                <a:solidFill>
                  <a:srgbClr val="0F7A85"/>
                </a:solidFill>
              </a:rPr>
              <a:t>and DNA Transfection Kits, Transfection Reagents and Electroporation Delivery Products </a:t>
            </a:r>
          </a:p>
        </p:txBody>
      </p:sp>
    </p:spTree>
    <p:extLst>
      <p:ext uri="{BB962C8B-B14F-4D97-AF65-F5344CB8AC3E}">
        <p14:creationId xmlns:p14="http://schemas.microsoft.com/office/powerpoint/2010/main" val="30944285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p:cNvSpPr>
          <p:nvPr/>
        </p:nvSpPr>
        <p:spPr bwMode="auto">
          <a:xfrm>
            <a:off x="2362200" y="2438401"/>
            <a:ext cx="8001000" cy="352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20000"/>
              </a:spcBef>
              <a:buClr>
                <a:srgbClr val="0BD0D9"/>
              </a:buClr>
              <a:buSzPct val="95000"/>
              <a:buFont typeface="Wingdings 2" panose="05020102010507070707" pitchFamily="18" charset="2"/>
              <a:buChar char=""/>
            </a:pPr>
            <a:endParaRPr lang="en-US" altLang="en-US"/>
          </a:p>
        </p:txBody>
      </p:sp>
      <p:sp>
        <p:nvSpPr>
          <p:cNvPr id="4" name="Rectangle 3"/>
          <p:cNvSpPr/>
          <p:nvPr/>
        </p:nvSpPr>
        <p:spPr>
          <a:xfrm>
            <a:off x="1644444" y="5609287"/>
            <a:ext cx="8354291" cy="1169551"/>
          </a:xfrm>
          <a:prstGeom prst="rect">
            <a:avLst/>
          </a:prstGeom>
        </p:spPr>
        <p:txBody>
          <a:bodyPr wrap="square">
            <a:spAutoFit/>
          </a:bodyPr>
          <a:lstStyle/>
          <a:p>
            <a:r>
              <a:rPr lang="en-US" sz="1400" b="1" dirty="0">
                <a:latin typeface="Arial" pitchFamily="34" charset="0"/>
                <a:cs typeface="Arial" pitchFamily="34" charset="0"/>
              </a:rPr>
              <a:t>Figure </a:t>
            </a:r>
            <a:r>
              <a:rPr lang="en-US" sz="1400" b="1" dirty="0" smtClean="0">
                <a:latin typeface="Arial" pitchFamily="34" charset="0"/>
                <a:cs typeface="Arial" pitchFamily="34" charset="0"/>
              </a:rPr>
              <a:t>6.</a:t>
            </a:r>
            <a:r>
              <a:rPr lang="en-US" sz="1400" dirty="0">
                <a:latin typeface="Arial" pitchFamily="34" charset="0"/>
                <a:cs typeface="Arial" pitchFamily="34" charset="0"/>
              </a:rPr>
              <a:t> Systemic administration (</a:t>
            </a:r>
            <a:r>
              <a:rPr lang="en-US" sz="1400" dirty="0" err="1">
                <a:latin typeface="Arial" pitchFamily="34" charset="0"/>
                <a:cs typeface="Arial" pitchFamily="34" charset="0"/>
              </a:rPr>
              <a:t>i.v.</a:t>
            </a:r>
            <a:r>
              <a:rPr lang="en-US" sz="1400" dirty="0">
                <a:latin typeface="Arial" pitchFamily="34" charset="0"/>
                <a:cs typeface="Arial" pitchFamily="34" charset="0"/>
              </a:rPr>
              <a:t>) of Kidney </a:t>
            </a:r>
            <a:r>
              <a:rPr lang="en-US" sz="1400" i="1" dirty="0">
                <a:latin typeface="Arial" pitchFamily="34" charset="0"/>
                <a:cs typeface="Arial" pitchFamily="34" charset="0"/>
              </a:rPr>
              <a:t>In Vivo </a:t>
            </a:r>
            <a:r>
              <a:rPr lang="en-US" sz="1400" dirty="0">
                <a:latin typeface="Arial" pitchFamily="34" charset="0"/>
                <a:cs typeface="Arial" pitchFamily="34" charset="0"/>
              </a:rPr>
              <a:t>Transfection Reagent conjugated with 80 </a:t>
            </a:r>
            <a:r>
              <a:rPr lang="en-US" sz="1400" dirty="0" err="1">
                <a:latin typeface="Arial" pitchFamily="34" charset="0"/>
                <a:cs typeface="Arial" pitchFamily="34" charset="0"/>
              </a:rPr>
              <a:t>ug</a:t>
            </a:r>
            <a:r>
              <a:rPr lang="en-US" sz="1400" dirty="0">
                <a:latin typeface="Arial" pitchFamily="34" charset="0"/>
                <a:cs typeface="Arial" pitchFamily="34" charset="0"/>
              </a:rPr>
              <a:t> of chemically modified siRNA targeting Lamin A/C mRNA or non-silencing control siRNA following the recommended protocol. Tissues (Liver, Brain, Muscle, Kidney, Tumor, Heart, Spleen, Lung) were collected </a:t>
            </a:r>
            <a:r>
              <a:rPr lang="en-US" sz="1400" dirty="0" smtClean="0">
                <a:latin typeface="Arial" pitchFamily="34" charset="0"/>
                <a:cs typeface="Arial" pitchFamily="34" charset="0"/>
              </a:rPr>
              <a:t>and total protein fraction isolated 72 hours </a:t>
            </a:r>
            <a:r>
              <a:rPr lang="en-US" sz="1400" dirty="0">
                <a:latin typeface="Arial" pitchFamily="34" charset="0"/>
                <a:cs typeface="Arial" pitchFamily="34" charset="0"/>
              </a:rPr>
              <a:t>after first injection. Samples were analyzed by </a:t>
            </a:r>
            <a:r>
              <a:rPr lang="en-US" sz="1400" dirty="0" smtClean="0">
                <a:latin typeface="Arial" pitchFamily="34" charset="0"/>
                <a:cs typeface="Arial" pitchFamily="34" charset="0"/>
              </a:rPr>
              <a:t>Western Blot Analysis for </a:t>
            </a:r>
            <a:r>
              <a:rPr lang="en-US" sz="1400" dirty="0">
                <a:latin typeface="Arial" pitchFamily="34" charset="0"/>
                <a:cs typeface="Arial" pitchFamily="34" charset="0"/>
              </a:rPr>
              <a:t>Lamin A/C gene expression levels. </a:t>
            </a:r>
          </a:p>
        </p:txBody>
      </p:sp>
      <p:pic>
        <p:nvPicPr>
          <p:cNvPr id="10" name="Picture 6" descr="Screen Shot 2015-07-24 at 3.43.58 PM.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52601" y="304800"/>
            <a:ext cx="1814513" cy="101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5"/>
          <p:cNvSpPr txBox="1">
            <a:spLocks noChangeArrowheads="1"/>
          </p:cNvSpPr>
          <p:nvPr/>
        </p:nvSpPr>
        <p:spPr bwMode="auto">
          <a:xfrm>
            <a:off x="1880807" y="1301358"/>
            <a:ext cx="86804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i="1" dirty="0"/>
              <a:t>Products </a:t>
            </a:r>
            <a:r>
              <a:rPr lang="en-US" altLang="en-US" i="1" dirty="0" smtClean="0"/>
              <a:t>&gt; </a:t>
            </a:r>
            <a:r>
              <a:rPr lang="en-US" altLang="en-US" sz="2600" b="1" i="1" dirty="0" smtClean="0"/>
              <a:t>Kidney </a:t>
            </a:r>
            <a:r>
              <a:rPr lang="en-US" altLang="en-US" sz="2000" i="1" dirty="0" smtClean="0"/>
              <a:t> </a:t>
            </a:r>
            <a:r>
              <a:rPr lang="en-US" altLang="en-US" sz="2600" b="1" dirty="0" smtClean="0"/>
              <a:t>In </a:t>
            </a:r>
            <a:r>
              <a:rPr lang="en-US" altLang="en-US" sz="2600" b="1" dirty="0"/>
              <a:t>Vivo </a:t>
            </a:r>
            <a:r>
              <a:rPr lang="en-US" altLang="en-US" sz="2600" b="1" i="1" dirty="0"/>
              <a:t>Transfection Kit </a:t>
            </a:r>
          </a:p>
        </p:txBody>
      </p:sp>
      <p:sp>
        <p:nvSpPr>
          <p:cNvPr id="12" name="Text Box 4"/>
          <p:cNvSpPr txBox="1">
            <a:spLocks noChangeArrowheads="1"/>
          </p:cNvSpPr>
          <p:nvPr/>
        </p:nvSpPr>
        <p:spPr bwMode="auto">
          <a:xfrm>
            <a:off x="1880807" y="1712552"/>
            <a:ext cx="78232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2200" b="1" dirty="0" smtClean="0">
                <a:solidFill>
                  <a:srgbClr val="009DD9"/>
                </a:solidFill>
              </a:rPr>
              <a:t>Data</a:t>
            </a:r>
            <a:endParaRPr lang="en-US" altLang="en-US" sz="2200" b="1" dirty="0">
              <a:solidFill>
                <a:srgbClr val="009DD9"/>
              </a:solidFill>
            </a:endParaRPr>
          </a:p>
        </p:txBody>
      </p:sp>
      <p:pic>
        <p:nvPicPr>
          <p:cNvPr id="2" name="Picture 1"/>
          <p:cNvPicPr>
            <a:picLocks noChangeAspect="1"/>
          </p:cNvPicPr>
          <p:nvPr/>
        </p:nvPicPr>
        <p:blipFill>
          <a:blip r:embed="rId4"/>
          <a:stretch>
            <a:fillRect/>
          </a:stretch>
        </p:blipFill>
        <p:spPr>
          <a:xfrm>
            <a:off x="3759629" y="1712552"/>
            <a:ext cx="4403824" cy="3896735"/>
          </a:xfrm>
          <a:prstGeom prst="rect">
            <a:avLst/>
          </a:prstGeom>
        </p:spPr>
      </p:pic>
      <p:sp>
        <p:nvSpPr>
          <p:cNvPr id="8" name="TextBox 9"/>
          <p:cNvSpPr txBox="1">
            <a:spLocks noChangeArrowheads="1"/>
          </p:cNvSpPr>
          <p:nvPr/>
        </p:nvSpPr>
        <p:spPr bwMode="auto">
          <a:xfrm>
            <a:off x="3657600" y="760835"/>
            <a:ext cx="5867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sz="1400" i="1" dirty="0"/>
              <a:t>Leading Developer and Manufacturer of </a:t>
            </a:r>
            <a:r>
              <a:rPr lang="en-US" altLang="en-US" sz="1400" b="1" dirty="0">
                <a:solidFill>
                  <a:srgbClr val="0F7A85"/>
                </a:solidFill>
              </a:rPr>
              <a:t>In Vivo </a:t>
            </a:r>
            <a:r>
              <a:rPr lang="en-US" altLang="en-US" sz="1400" b="1" i="1" dirty="0">
                <a:solidFill>
                  <a:srgbClr val="0F7A85"/>
                </a:solidFill>
              </a:rPr>
              <a:t>and DNA Transfection Kits, Transfection Reagents and Electroporation Delivery Products </a:t>
            </a:r>
          </a:p>
        </p:txBody>
      </p:sp>
    </p:spTree>
    <p:extLst>
      <p:ext uri="{BB962C8B-B14F-4D97-AF65-F5344CB8AC3E}">
        <p14:creationId xmlns:p14="http://schemas.microsoft.com/office/powerpoint/2010/main" val="34254431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Content Placeholder 2"/>
          <p:cNvSpPr>
            <a:spLocks/>
          </p:cNvSpPr>
          <p:nvPr/>
        </p:nvSpPr>
        <p:spPr bwMode="auto">
          <a:xfrm>
            <a:off x="1880807" y="1834213"/>
            <a:ext cx="8206035" cy="352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a:solidFill>
                  <a:schemeClr val="tx1"/>
                </a:solidFill>
                <a:latin typeface="Arial" panose="020B0604020202020204" pitchFamily="34" charset="0"/>
                <a:ea typeface="MS PGothic" panose="020B0600070205080204" pitchFamily="34" charset="-128"/>
              </a:defRPr>
            </a:lvl1pPr>
            <a:lvl2pPr marL="7556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20000"/>
              </a:spcBef>
              <a:buClr>
                <a:srgbClr val="0BD0D9"/>
              </a:buClr>
              <a:buSzPct val="95000"/>
              <a:buFont typeface="Wingdings 2" panose="05020102010507070707" pitchFamily="18" charset="2"/>
              <a:buChar char=""/>
            </a:pPr>
            <a:endParaRPr lang="en-US" altLang="en-US" dirty="0"/>
          </a:p>
          <a:p>
            <a:r>
              <a:rPr lang="en-US" sz="1600" b="1" dirty="0"/>
              <a:t>Contents and </a:t>
            </a:r>
            <a:r>
              <a:rPr lang="en-US" sz="1600" b="1" dirty="0" smtClean="0"/>
              <a:t>Shipping:</a:t>
            </a:r>
            <a:r>
              <a:rPr lang="en-US" sz="1600" dirty="0"/>
              <a:t> </a:t>
            </a:r>
            <a:r>
              <a:rPr lang="en-US" sz="1600" dirty="0" smtClean="0"/>
              <a:t>Kidney </a:t>
            </a:r>
            <a:r>
              <a:rPr lang="en-US" sz="1600" i="1" dirty="0"/>
              <a:t>in vivo</a:t>
            </a:r>
            <a:r>
              <a:rPr lang="en-US" sz="1600" dirty="0"/>
              <a:t> transfection reagent is supplied in liquid form at a concentration of 2.5 mg/ml. Shipped at </a:t>
            </a:r>
            <a:r>
              <a:rPr lang="en-US" sz="1600" dirty="0" smtClean="0"/>
              <a:t>ambient temperature</a:t>
            </a:r>
            <a:r>
              <a:rPr lang="en-US" sz="1600" dirty="0"/>
              <a:t>. Transfection Enhancer reagent is supplied in liquid form at a concentration of 1 mg/ml. </a:t>
            </a:r>
          </a:p>
          <a:p>
            <a:r>
              <a:rPr lang="en-US" sz="1600" b="1" dirty="0"/>
              <a:t> </a:t>
            </a:r>
            <a:endParaRPr lang="en-US" sz="1600" dirty="0"/>
          </a:p>
          <a:p>
            <a:r>
              <a:rPr lang="en-US" sz="1600" b="1" dirty="0" smtClean="0"/>
              <a:t>Description:</a:t>
            </a:r>
            <a:r>
              <a:rPr lang="en-US" sz="1600" dirty="0"/>
              <a:t> </a:t>
            </a:r>
            <a:r>
              <a:rPr lang="en-US" sz="1600" dirty="0" smtClean="0"/>
              <a:t>Kidney </a:t>
            </a:r>
            <a:r>
              <a:rPr lang="en-US" sz="1600" dirty="0"/>
              <a:t>transfection reagent is a nanoparticle-based liposomal formulation optimized for </a:t>
            </a:r>
            <a:r>
              <a:rPr lang="en-US" sz="1600" i="1" dirty="0"/>
              <a:t>in vivo</a:t>
            </a:r>
            <a:r>
              <a:rPr lang="en-US" sz="1600" dirty="0"/>
              <a:t> administration with targeted kidney delivery. Kidney </a:t>
            </a:r>
            <a:r>
              <a:rPr lang="en-US" sz="1600" i="1" dirty="0"/>
              <a:t>in vivo</a:t>
            </a:r>
            <a:r>
              <a:rPr lang="en-US" sz="1600" dirty="0"/>
              <a:t> transfection reagent is a proprietary, animal-origin-free formulation with high transfection efficiency of small RNA (</a:t>
            </a:r>
            <a:r>
              <a:rPr lang="en-US" sz="1600" dirty="0" err="1"/>
              <a:t>siRNA</a:t>
            </a:r>
            <a:r>
              <a:rPr lang="en-US" sz="1600" dirty="0"/>
              <a:t>, </a:t>
            </a:r>
            <a:r>
              <a:rPr lang="en-US" sz="1600" dirty="0" err="1"/>
              <a:t>shRNA</a:t>
            </a:r>
            <a:r>
              <a:rPr lang="en-US" sz="1600" dirty="0"/>
              <a:t>, microRNA) and plasmid DNA.</a:t>
            </a:r>
          </a:p>
          <a:p>
            <a:r>
              <a:rPr lang="en-US" sz="1600" b="1" dirty="0"/>
              <a:t> </a:t>
            </a:r>
            <a:endParaRPr lang="en-US" sz="1600" dirty="0"/>
          </a:p>
          <a:p>
            <a:r>
              <a:rPr lang="en-US" sz="1600" dirty="0"/>
              <a:t> </a:t>
            </a:r>
            <a:r>
              <a:rPr lang="en-US" sz="1600" b="1" dirty="0" smtClean="0"/>
              <a:t>Product Qualification:</a:t>
            </a:r>
            <a:r>
              <a:rPr lang="en-US" sz="1600" dirty="0"/>
              <a:t> </a:t>
            </a:r>
            <a:r>
              <a:rPr lang="en-US" sz="1600" dirty="0" smtClean="0"/>
              <a:t>Reagents </a:t>
            </a:r>
            <a:r>
              <a:rPr lang="en-US" sz="1600" dirty="0"/>
              <a:t>are tested for functional activity, absence of nuclease contamination and microbial contamination.</a:t>
            </a:r>
          </a:p>
          <a:p>
            <a:r>
              <a:rPr lang="en-US" sz="1600" dirty="0"/>
              <a:t> </a:t>
            </a:r>
          </a:p>
          <a:p>
            <a:r>
              <a:rPr lang="en-US" sz="1600" b="1" dirty="0"/>
              <a:t>Reagent </a:t>
            </a:r>
            <a:r>
              <a:rPr lang="en-US" sz="1600" b="1" dirty="0" smtClean="0"/>
              <a:t>Properties:</a:t>
            </a:r>
            <a:r>
              <a:rPr lang="en-US" sz="1600" dirty="0"/>
              <a:t> </a:t>
            </a:r>
            <a:r>
              <a:rPr lang="en-US" sz="1600" dirty="0" smtClean="0"/>
              <a:t>Nanoparticle-based </a:t>
            </a:r>
            <a:r>
              <a:rPr lang="en-US" sz="1600" dirty="0"/>
              <a:t>liposome conjugated complexes are stable in serum for at least 16 hours. </a:t>
            </a:r>
            <a:r>
              <a:rPr lang="en-US" sz="1600" dirty="0" smtClean="0"/>
              <a:t>Efficient </a:t>
            </a:r>
            <a:r>
              <a:rPr lang="en-US" sz="1600" dirty="0"/>
              <a:t>delivery to the kidney and kidney tumors via systemic administration. </a:t>
            </a:r>
            <a:r>
              <a:rPr lang="en-US" sz="1600" dirty="0" smtClean="0"/>
              <a:t>Efficient </a:t>
            </a:r>
            <a:r>
              <a:rPr lang="en-US" sz="1600" dirty="0" err="1"/>
              <a:t>siRNA</a:t>
            </a:r>
            <a:r>
              <a:rPr lang="en-US" sz="1600" dirty="0"/>
              <a:t> and plasmid DNA delivery via direct </a:t>
            </a:r>
            <a:r>
              <a:rPr lang="en-US" sz="1600" dirty="0" err="1"/>
              <a:t>intratumoral</a:t>
            </a:r>
            <a:r>
              <a:rPr lang="en-US" sz="1600" dirty="0"/>
              <a:t> </a:t>
            </a:r>
            <a:r>
              <a:rPr lang="en-US" sz="1600" dirty="0" smtClean="0"/>
              <a:t>injection. Minimal </a:t>
            </a:r>
            <a:r>
              <a:rPr lang="en-US" sz="1600" dirty="0"/>
              <a:t>toxicity. </a:t>
            </a:r>
          </a:p>
          <a:p>
            <a:r>
              <a:rPr lang="en-US" sz="1600" dirty="0"/>
              <a:t> </a:t>
            </a:r>
          </a:p>
          <a:p>
            <a:pPr>
              <a:spcBef>
                <a:spcPct val="20000"/>
              </a:spcBef>
              <a:buClr>
                <a:srgbClr val="0BD0D9"/>
              </a:buClr>
              <a:buSzPct val="95000"/>
              <a:buFont typeface="Wingdings 2" panose="05020102010507070707" pitchFamily="18" charset="2"/>
              <a:buChar char=""/>
            </a:pPr>
            <a:endParaRPr lang="en-US" altLang="en-US" sz="1600" dirty="0" smtClean="0">
              <a:solidFill>
                <a:srgbClr val="000000"/>
              </a:solidFill>
            </a:endParaRPr>
          </a:p>
          <a:p>
            <a:pPr eaLnBrk="1" hangingPunct="1">
              <a:spcBef>
                <a:spcPct val="20000"/>
              </a:spcBef>
              <a:buClr>
                <a:srgbClr val="0BD0D9"/>
              </a:buClr>
              <a:buSzPct val="95000"/>
              <a:buFont typeface="Wingdings 2" panose="05020102010507070707" pitchFamily="18" charset="2"/>
              <a:buChar char=""/>
            </a:pPr>
            <a:endParaRPr lang="en-US" altLang="en-US" sz="1600" dirty="0">
              <a:solidFill>
                <a:srgbClr val="000000"/>
              </a:solidFill>
            </a:endParaRPr>
          </a:p>
        </p:txBody>
      </p:sp>
      <p:sp>
        <p:nvSpPr>
          <p:cNvPr id="14341" name="Rectangle 13"/>
          <p:cNvSpPr>
            <a:spLocks noChangeArrowheads="1"/>
          </p:cNvSpPr>
          <p:nvPr/>
        </p:nvSpPr>
        <p:spPr bwMode="auto">
          <a:xfrm>
            <a:off x="2590800" y="6172201"/>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a:r>
              <a:rPr lang="en-US" altLang="en-US" sz="1400" b="1">
                <a:solidFill>
                  <a:srgbClr val="000000"/>
                </a:solidFill>
              </a:rPr>
              <a:t>Altogen Biosystems </a:t>
            </a:r>
            <a:r>
              <a:rPr lang="en-US" altLang="en-US" sz="1400" b="1">
                <a:solidFill>
                  <a:srgbClr val="000000"/>
                </a:solidFill>
                <a:latin typeface="Wingdings" panose="05000000000000000000" pitchFamily="2" charset="2"/>
                <a:sym typeface="Wingdings" panose="05000000000000000000" pitchFamily="2" charset="2"/>
              </a:rPr>
              <a:t></a:t>
            </a:r>
            <a:r>
              <a:rPr lang="pl-PL" altLang="en-US" sz="1400" b="1">
                <a:solidFill>
                  <a:srgbClr val="000000"/>
                </a:solidFill>
                <a:sym typeface="Wingdings" panose="05000000000000000000" pitchFamily="2" charset="2"/>
              </a:rPr>
              <a:t> </a:t>
            </a:r>
            <a:r>
              <a:rPr lang="pl-PL" altLang="en-US" sz="1400" b="1">
                <a:solidFill>
                  <a:srgbClr val="000000"/>
                </a:solidFill>
              </a:rPr>
              <a:t>848 Rainbow Blvd #823 </a:t>
            </a:r>
            <a:r>
              <a:rPr lang="en-US" altLang="en-US" sz="1400" b="1">
                <a:solidFill>
                  <a:srgbClr val="000000"/>
                </a:solidFill>
                <a:latin typeface="Wingdings" panose="05000000000000000000" pitchFamily="2" charset="2"/>
                <a:sym typeface="Wingdings" panose="05000000000000000000" pitchFamily="2" charset="2"/>
              </a:rPr>
              <a:t></a:t>
            </a:r>
            <a:r>
              <a:rPr lang="pl-PL" altLang="en-US" sz="1400" b="1">
                <a:solidFill>
                  <a:srgbClr val="000000"/>
                </a:solidFill>
                <a:sym typeface="Wingdings" panose="05000000000000000000" pitchFamily="2" charset="2"/>
              </a:rPr>
              <a:t> L</a:t>
            </a:r>
            <a:r>
              <a:rPr lang="pl-PL" altLang="en-US" sz="1400" b="1">
                <a:solidFill>
                  <a:srgbClr val="000000"/>
                </a:solidFill>
              </a:rPr>
              <a:t>as Vegas </a:t>
            </a:r>
            <a:r>
              <a:rPr lang="en-US" altLang="en-US" sz="1400" b="1">
                <a:solidFill>
                  <a:srgbClr val="000000"/>
                </a:solidFill>
                <a:latin typeface="Wingdings" panose="05000000000000000000" pitchFamily="2" charset="2"/>
                <a:sym typeface="Wingdings" panose="05000000000000000000" pitchFamily="2" charset="2"/>
              </a:rPr>
              <a:t></a:t>
            </a:r>
            <a:r>
              <a:rPr lang="pl-PL" altLang="en-US" sz="1400" b="1">
                <a:solidFill>
                  <a:srgbClr val="000000"/>
                </a:solidFill>
                <a:sym typeface="Wingdings" panose="05000000000000000000" pitchFamily="2" charset="2"/>
              </a:rPr>
              <a:t> N</a:t>
            </a:r>
            <a:r>
              <a:rPr lang="pl-PL" altLang="en-US" sz="1400" b="1">
                <a:solidFill>
                  <a:srgbClr val="000000"/>
                </a:solidFill>
              </a:rPr>
              <a:t>V </a:t>
            </a:r>
            <a:r>
              <a:rPr lang="en-US" altLang="en-US" sz="1400" b="1">
                <a:solidFill>
                  <a:srgbClr val="000000"/>
                </a:solidFill>
                <a:latin typeface="Wingdings" panose="05000000000000000000" pitchFamily="2" charset="2"/>
                <a:sym typeface="Wingdings" panose="05000000000000000000" pitchFamily="2" charset="2"/>
              </a:rPr>
              <a:t></a:t>
            </a:r>
            <a:r>
              <a:rPr lang="pl-PL" altLang="en-US" sz="1400" b="1">
                <a:solidFill>
                  <a:srgbClr val="000000"/>
                </a:solidFill>
                <a:sym typeface="Wingdings" panose="05000000000000000000" pitchFamily="2" charset="2"/>
              </a:rPr>
              <a:t> 8</a:t>
            </a:r>
            <a:r>
              <a:rPr lang="pl-PL" altLang="en-US" sz="1400" b="1">
                <a:solidFill>
                  <a:srgbClr val="000000"/>
                </a:solidFill>
              </a:rPr>
              <a:t>9107 </a:t>
            </a:r>
            <a:r>
              <a:rPr lang="en-US" altLang="en-US" sz="1400" b="1">
                <a:solidFill>
                  <a:srgbClr val="000000"/>
                </a:solidFill>
                <a:latin typeface="Wingdings" panose="05000000000000000000" pitchFamily="2" charset="2"/>
                <a:sym typeface="Wingdings" panose="05000000000000000000" pitchFamily="2" charset="2"/>
              </a:rPr>
              <a:t></a:t>
            </a:r>
            <a:r>
              <a:rPr lang="pl-PL" altLang="en-US" sz="1400" b="1">
                <a:solidFill>
                  <a:srgbClr val="000000"/>
                </a:solidFill>
                <a:sym typeface="Wingdings" panose="05000000000000000000" pitchFamily="2" charset="2"/>
              </a:rPr>
              <a:t> U</a:t>
            </a:r>
            <a:r>
              <a:rPr lang="pl-PL" altLang="en-US" sz="1400" b="1">
                <a:solidFill>
                  <a:srgbClr val="000000"/>
                </a:solidFill>
              </a:rPr>
              <a:t>SA</a:t>
            </a:r>
            <a:endParaRPr lang="pl-PL" altLang="en-US" sz="1400">
              <a:solidFill>
                <a:srgbClr val="000000"/>
              </a:solidFill>
            </a:endParaRPr>
          </a:p>
          <a:p>
            <a:pPr algn="ctr"/>
            <a:r>
              <a:rPr lang="pl-PL" altLang="en-US" sz="1400" b="1">
                <a:solidFill>
                  <a:srgbClr val="0F7A85"/>
                </a:solidFill>
              </a:rPr>
              <a:t>Telephone </a:t>
            </a:r>
            <a:r>
              <a:rPr lang="en-US" altLang="en-US" sz="1400" b="1">
                <a:solidFill>
                  <a:srgbClr val="0F7A85"/>
                </a:solidFill>
                <a:latin typeface="Wingdings" panose="05000000000000000000" pitchFamily="2" charset="2"/>
                <a:sym typeface="Wingdings" panose="05000000000000000000" pitchFamily="2" charset="2"/>
              </a:rPr>
              <a:t></a:t>
            </a:r>
            <a:r>
              <a:rPr lang="pl-PL" altLang="en-US" sz="1400" b="1">
                <a:solidFill>
                  <a:srgbClr val="0F7A85"/>
                </a:solidFill>
                <a:sym typeface="Wingdings" panose="05000000000000000000" pitchFamily="2" charset="2"/>
              </a:rPr>
              <a:t> </a:t>
            </a:r>
            <a:r>
              <a:rPr lang="pl-PL" altLang="en-US" sz="1400" b="1">
                <a:solidFill>
                  <a:srgbClr val="0F7A85"/>
                </a:solidFill>
              </a:rPr>
              <a:t>702 349 6103 </a:t>
            </a:r>
            <a:r>
              <a:rPr lang="en-US" altLang="en-US" sz="1400" b="1">
                <a:solidFill>
                  <a:srgbClr val="0F7A85"/>
                </a:solidFill>
                <a:latin typeface="Wingdings" panose="05000000000000000000" pitchFamily="2" charset="2"/>
                <a:sym typeface="Wingdings" panose="05000000000000000000" pitchFamily="2" charset="2"/>
              </a:rPr>
              <a:t></a:t>
            </a:r>
            <a:r>
              <a:rPr lang="pl-PL" altLang="en-US" sz="1400" b="1">
                <a:solidFill>
                  <a:srgbClr val="0F7A85"/>
                </a:solidFill>
                <a:sym typeface="Wingdings" panose="05000000000000000000" pitchFamily="2" charset="2"/>
              </a:rPr>
              <a:t> F</a:t>
            </a:r>
            <a:r>
              <a:rPr lang="pl-PL" altLang="en-US" sz="1400" b="1">
                <a:solidFill>
                  <a:srgbClr val="0F7A85"/>
                </a:solidFill>
              </a:rPr>
              <a:t>ax </a:t>
            </a:r>
            <a:r>
              <a:rPr lang="en-US" altLang="en-US" sz="1400" b="1">
                <a:solidFill>
                  <a:srgbClr val="0F7A85"/>
                </a:solidFill>
                <a:latin typeface="Wingdings" panose="05000000000000000000" pitchFamily="2" charset="2"/>
                <a:sym typeface="Wingdings" panose="05000000000000000000" pitchFamily="2" charset="2"/>
              </a:rPr>
              <a:t></a:t>
            </a:r>
            <a:r>
              <a:rPr lang="pl-PL" altLang="en-US" sz="1400" b="1">
                <a:solidFill>
                  <a:srgbClr val="0F7A85"/>
                </a:solidFill>
                <a:sym typeface="Wingdings" panose="05000000000000000000" pitchFamily="2" charset="2"/>
              </a:rPr>
              <a:t> </a:t>
            </a:r>
            <a:r>
              <a:rPr lang="pl-PL" altLang="en-US" sz="1400" b="1">
                <a:solidFill>
                  <a:srgbClr val="0F7A85"/>
                </a:solidFill>
              </a:rPr>
              <a:t>702 989-0841 </a:t>
            </a:r>
            <a:r>
              <a:rPr lang="en-US" altLang="en-US" sz="1400" b="1">
                <a:solidFill>
                  <a:srgbClr val="0F7A85"/>
                </a:solidFill>
                <a:latin typeface="Wingdings" panose="05000000000000000000" pitchFamily="2" charset="2"/>
                <a:sym typeface="Wingdings" panose="05000000000000000000" pitchFamily="2" charset="2"/>
              </a:rPr>
              <a:t></a:t>
            </a:r>
            <a:r>
              <a:rPr lang="en-US" altLang="en-US" sz="1400" b="1">
                <a:solidFill>
                  <a:srgbClr val="0F7A85"/>
                </a:solidFill>
                <a:cs typeface="Arial" panose="020B0604020202020204" pitchFamily="34" charset="0"/>
                <a:sym typeface="Wingdings" panose="05000000000000000000" pitchFamily="2" charset="2"/>
              </a:rPr>
              <a:t> email </a:t>
            </a:r>
            <a:r>
              <a:rPr lang="en-US" altLang="en-US" sz="1400" b="1">
                <a:solidFill>
                  <a:srgbClr val="0F7A85"/>
                </a:solidFill>
                <a:latin typeface="Wingdings" panose="05000000000000000000" pitchFamily="2" charset="2"/>
                <a:sym typeface="Wingdings" panose="05000000000000000000" pitchFamily="2" charset="2"/>
              </a:rPr>
              <a:t></a:t>
            </a:r>
            <a:r>
              <a:rPr lang="en-US" altLang="en-US" sz="1400" b="1">
                <a:solidFill>
                  <a:srgbClr val="0F7A85"/>
                </a:solidFill>
                <a:cs typeface="Arial" panose="020B0604020202020204" pitchFamily="34" charset="0"/>
                <a:sym typeface="Wingdings" panose="05000000000000000000" pitchFamily="2" charset="2"/>
              </a:rPr>
              <a:t> techserv@altogen.com</a:t>
            </a:r>
            <a:endParaRPr lang="pl-PL" altLang="en-US" sz="1400">
              <a:solidFill>
                <a:srgbClr val="0F7A85"/>
              </a:solidFill>
              <a:cs typeface="Arial" panose="020B0604020202020204" pitchFamily="34" charset="0"/>
            </a:endParaRPr>
          </a:p>
        </p:txBody>
      </p:sp>
      <p:pic>
        <p:nvPicPr>
          <p:cNvPr id="7" name="Picture 6" descr="Screen Shot 2015-07-24 at 3.43.58 PM.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52601" y="304800"/>
            <a:ext cx="1814513" cy="101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5"/>
          <p:cNvSpPr txBox="1">
            <a:spLocks noChangeArrowheads="1"/>
          </p:cNvSpPr>
          <p:nvPr/>
        </p:nvSpPr>
        <p:spPr bwMode="auto">
          <a:xfrm>
            <a:off x="1880807" y="1301358"/>
            <a:ext cx="86804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i="1" dirty="0"/>
              <a:t>Products </a:t>
            </a:r>
            <a:r>
              <a:rPr lang="en-US" altLang="en-US" i="1" dirty="0" smtClean="0"/>
              <a:t>&gt; </a:t>
            </a:r>
            <a:r>
              <a:rPr lang="en-US" altLang="en-US" sz="2600" b="1" i="1" dirty="0" smtClean="0"/>
              <a:t>Kidney </a:t>
            </a:r>
            <a:r>
              <a:rPr lang="en-US" altLang="en-US" sz="2000" i="1" dirty="0" smtClean="0"/>
              <a:t> </a:t>
            </a:r>
            <a:r>
              <a:rPr lang="en-US" altLang="en-US" sz="2600" b="1" dirty="0" smtClean="0"/>
              <a:t>In </a:t>
            </a:r>
            <a:r>
              <a:rPr lang="en-US" altLang="en-US" sz="2600" b="1" dirty="0"/>
              <a:t>Vivo </a:t>
            </a:r>
            <a:r>
              <a:rPr lang="en-US" altLang="en-US" sz="2600" b="1" i="1" dirty="0"/>
              <a:t>Transfection Kit </a:t>
            </a:r>
          </a:p>
        </p:txBody>
      </p:sp>
      <p:sp>
        <p:nvSpPr>
          <p:cNvPr id="10" name="Text Box 4"/>
          <p:cNvSpPr txBox="1">
            <a:spLocks noChangeArrowheads="1"/>
          </p:cNvSpPr>
          <p:nvPr/>
        </p:nvSpPr>
        <p:spPr bwMode="auto">
          <a:xfrm>
            <a:off x="1880807" y="1712552"/>
            <a:ext cx="78232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2200" b="1" dirty="0" smtClean="0">
                <a:solidFill>
                  <a:srgbClr val="009DD9"/>
                </a:solidFill>
              </a:rPr>
              <a:t>Product Details</a:t>
            </a:r>
            <a:endParaRPr lang="en-US" altLang="en-US" sz="2200" b="1" dirty="0">
              <a:solidFill>
                <a:srgbClr val="009DD9"/>
              </a:solidFill>
            </a:endParaRPr>
          </a:p>
        </p:txBody>
      </p:sp>
      <p:sp>
        <p:nvSpPr>
          <p:cNvPr id="8" name="TextBox 9"/>
          <p:cNvSpPr txBox="1">
            <a:spLocks noChangeArrowheads="1"/>
          </p:cNvSpPr>
          <p:nvPr/>
        </p:nvSpPr>
        <p:spPr bwMode="auto">
          <a:xfrm>
            <a:off x="3657600" y="760835"/>
            <a:ext cx="5867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sz="1400" i="1" dirty="0"/>
              <a:t>Leading Developer and Manufacturer of </a:t>
            </a:r>
            <a:r>
              <a:rPr lang="en-US" altLang="en-US" sz="1400" b="1" dirty="0">
                <a:solidFill>
                  <a:srgbClr val="0F7A85"/>
                </a:solidFill>
              </a:rPr>
              <a:t>In Vivo </a:t>
            </a:r>
            <a:r>
              <a:rPr lang="en-US" altLang="en-US" sz="1400" b="1" i="1" dirty="0">
                <a:solidFill>
                  <a:srgbClr val="0F7A85"/>
                </a:solidFill>
              </a:rPr>
              <a:t>and DNA Transfection Kits, Transfection Reagents and Electroporation Delivery Products </a:t>
            </a:r>
          </a:p>
        </p:txBody>
      </p:sp>
    </p:spTree>
    <p:extLst>
      <p:ext uri="{BB962C8B-B14F-4D97-AF65-F5344CB8AC3E}">
        <p14:creationId xmlns:p14="http://schemas.microsoft.com/office/powerpoint/2010/main" val="38827880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Content Placeholder 2"/>
          <p:cNvSpPr>
            <a:spLocks/>
          </p:cNvSpPr>
          <p:nvPr/>
        </p:nvSpPr>
        <p:spPr bwMode="auto">
          <a:xfrm>
            <a:off x="1923740" y="2312596"/>
            <a:ext cx="5472595" cy="2822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a:solidFill>
                  <a:schemeClr val="tx1"/>
                </a:solidFill>
                <a:latin typeface="Arial" panose="020B0604020202020204" pitchFamily="34" charset="0"/>
                <a:ea typeface="MS PGothic" panose="020B0600070205080204" pitchFamily="34" charset="-128"/>
              </a:defRPr>
            </a:lvl1pPr>
            <a:lvl2pPr marL="7556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20000"/>
              </a:spcBef>
              <a:buClr>
                <a:srgbClr val="0BD0D9"/>
              </a:buClr>
              <a:buSzPct val="95000"/>
              <a:buFont typeface="Wingdings 2" panose="05020102010507070707" pitchFamily="18" charset="2"/>
              <a:buChar char=""/>
            </a:pPr>
            <a:endParaRPr lang="en-US" altLang="en-US" dirty="0"/>
          </a:p>
          <a:p>
            <a:pPr>
              <a:spcBef>
                <a:spcPct val="20000"/>
              </a:spcBef>
              <a:buClr>
                <a:srgbClr val="0BD0D9"/>
              </a:buClr>
              <a:buSzPct val="95000"/>
              <a:buFont typeface="Wingdings 2" panose="05020102010507070707" pitchFamily="18" charset="2"/>
              <a:buChar char=""/>
            </a:pPr>
            <a:r>
              <a:rPr lang="en-US" altLang="en-US" sz="1600" dirty="0" smtClean="0">
                <a:solidFill>
                  <a:srgbClr val="000000"/>
                </a:solidFill>
              </a:rPr>
              <a:t>Acute kidney injury</a:t>
            </a:r>
          </a:p>
          <a:p>
            <a:pPr>
              <a:spcBef>
                <a:spcPct val="20000"/>
              </a:spcBef>
              <a:buClr>
                <a:srgbClr val="0BD0D9"/>
              </a:buClr>
              <a:buSzPct val="95000"/>
              <a:buFont typeface="Wingdings 2" panose="05020102010507070707" pitchFamily="18" charset="2"/>
              <a:buChar char=""/>
            </a:pPr>
            <a:r>
              <a:rPr lang="en-US" altLang="en-US" sz="1600" dirty="0" smtClean="0">
                <a:solidFill>
                  <a:srgbClr val="000000"/>
                </a:solidFill>
              </a:rPr>
              <a:t>Chronic renal diseases (renal fibrosis and autoimmune nephritis)</a:t>
            </a:r>
          </a:p>
          <a:p>
            <a:pPr>
              <a:spcBef>
                <a:spcPct val="20000"/>
              </a:spcBef>
              <a:buClr>
                <a:srgbClr val="0BD0D9"/>
              </a:buClr>
              <a:buSzPct val="95000"/>
              <a:buFont typeface="Wingdings 2" panose="05020102010507070707" pitchFamily="18" charset="2"/>
              <a:buChar char=""/>
            </a:pPr>
            <a:r>
              <a:rPr lang="en-US" altLang="en-US" sz="1600" dirty="0" smtClean="0">
                <a:solidFill>
                  <a:srgbClr val="000000"/>
                </a:solidFill>
              </a:rPr>
              <a:t>Other renal diseases, glomerular diseases</a:t>
            </a:r>
          </a:p>
          <a:p>
            <a:pPr>
              <a:spcBef>
                <a:spcPct val="20000"/>
              </a:spcBef>
              <a:buClr>
                <a:srgbClr val="0BD0D9"/>
              </a:buClr>
              <a:buSzPct val="95000"/>
              <a:buFont typeface="Wingdings 2" panose="05020102010507070707" pitchFamily="18" charset="2"/>
              <a:buChar char=""/>
            </a:pPr>
            <a:r>
              <a:rPr lang="en-US" altLang="en-US" sz="1600" dirty="0" smtClean="0">
                <a:solidFill>
                  <a:srgbClr val="000000"/>
                </a:solidFill>
              </a:rPr>
              <a:t>Gene therapy to transplanted kidneys in order to improve graft outcomes by reducing potential acute and chronic rejections   </a:t>
            </a:r>
          </a:p>
          <a:p>
            <a:pPr>
              <a:spcBef>
                <a:spcPct val="20000"/>
              </a:spcBef>
              <a:buClr>
                <a:srgbClr val="0BD0D9"/>
              </a:buClr>
              <a:buSzPct val="95000"/>
              <a:buFont typeface="Wingdings 2" panose="05020102010507070707" pitchFamily="18" charset="2"/>
              <a:buChar char=""/>
            </a:pPr>
            <a:r>
              <a:rPr lang="en-US" altLang="en-US" sz="1600" dirty="0">
                <a:solidFill>
                  <a:srgbClr val="000000"/>
                </a:solidFill>
              </a:rPr>
              <a:t>Therapeutics to address genetic deficiencies of the native kidney</a:t>
            </a:r>
          </a:p>
          <a:p>
            <a:pPr>
              <a:spcBef>
                <a:spcPct val="20000"/>
              </a:spcBef>
              <a:buClr>
                <a:srgbClr val="0BD0D9"/>
              </a:buClr>
              <a:buSzPct val="95000"/>
              <a:buFont typeface="Wingdings 2" panose="05020102010507070707" pitchFamily="18" charset="2"/>
              <a:buChar char=""/>
            </a:pPr>
            <a:endParaRPr lang="en-US" altLang="en-US" sz="1600" dirty="0" smtClean="0">
              <a:solidFill>
                <a:srgbClr val="000000"/>
              </a:solidFill>
            </a:endParaRPr>
          </a:p>
          <a:p>
            <a:pPr lvl="2">
              <a:spcBef>
                <a:spcPct val="20000"/>
              </a:spcBef>
              <a:buClr>
                <a:srgbClr val="0BD0D9"/>
              </a:buClr>
              <a:buSzPct val="95000"/>
              <a:buFont typeface="Wingdings 2" panose="05020102010507070707" pitchFamily="18" charset="2"/>
              <a:buChar char=""/>
            </a:pPr>
            <a:endParaRPr lang="en-US" altLang="en-US" sz="1600" dirty="0" smtClean="0">
              <a:solidFill>
                <a:srgbClr val="000000"/>
              </a:solidFill>
            </a:endParaRPr>
          </a:p>
          <a:p>
            <a:pPr eaLnBrk="1" hangingPunct="1">
              <a:spcBef>
                <a:spcPct val="20000"/>
              </a:spcBef>
              <a:buClr>
                <a:srgbClr val="0BD0D9"/>
              </a:buClr>
              <a:buSzPct val="95000"/>
              <a:buFont typeface="Wingdings 2" panose="05020102010507070707" pitchFamily="18" charset="2"/>
              <a:buChar char=""/>
            </a:pPr>
            <a:endParaRPr lang="en-US" altLang="en-US" dirty="0">
              <a:solidFill>
                <a:srgbClr val="000000"/>
              </a:solidFill>
            </a:endParaRPr>
          </a:p>
        </p:txBody>
      </p:sp>
      <p:sp>
        <p:nvSpPr>
          <p:cNvPr id="14341" name="Rectangle 13"/>
          <p:cNvSpPr>
            <a:spLocks noChangeArrowheads="1"/>
          </p:cNvSpPr>
          <p:nvPr/>
        </p:nvSpPr>
        <p:spPr bwMode="auto">
          <a:xfrm>
            <a:off x="2590800" y="6172201"/>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a:r>
              <a:rPr lang="en-US" altLang="en-US" sz="1400" b="1" dirty="0">
                <a:solidFill>
                  <a:srgbClr val="000000"/>
                </a:solidFill>
              </a:rPr>
              <a:t>Altogen Biosystems </a:t>
            </a:r>
            <a:r>
              <a:rPr lang="en-US" altLang="en-US" sz="1400" b="1" dirty="0">
                <a:solidFill>
                  <a:srgbClr val="000000"/>
                </a:solidFill>
                <a:latin typeface="Wingdings" panose="05000000000000000000" pitchFamily="2" charset="2"/>
                <a:sym typeface="Wingdings" panose="05000000000000000000" pitchFamily="2" charset="2"/>
              </a:rPr>
              <a:t></a:t>
            </a:r>
            <a:r>
              <a:rPr lang="pl-PL" altLang="en-US" sz="1400" b="1" dirty="0">
                <a:solidFill>
                  <a:srgbClr val="000000"/>
                </a:solidFill>
                <a:sym typeface="Wingdings" panose="05000000000000000000" pitchFamily="2" charset="2"/>
              </a:rPr>
              <a:t> </a:t>
            </a:r>
            <a:r>
              <a:rPr lang="pl-PL" altLang="en-US" sz="1400" b="1" dirty="0">
                <a:solidFill>
                  <a:srgbClr val="000000"/>
                </a:solidFill>
              </a:rPr>
              <a:t>848 Rainbow Blvd #823 </a:t>
            </a:r>
            <a:r>
              <a:rPr lang="en-US" altLang="en-US" sz="1400" b="1" dirty="0">
                <a:solidFill>
                  <a:srgbClr val="000000"/>
                </a:solidFill>
                <a:latin typeface="Wingdings" panose="05000000000000000000" pitchFamily="2" charset="2"/>
                <a:sym typeface="Wingdings" panose="05000000000000000000" pitchFamily="2" charset="2"/>
              </a:rPr>
              <a:t></a:t>
            </a:r>
            <a:r>
              <a:rPr lang="pl-PL" altLang="en-US" sz="1400" b="1" dirty="0">
                <a:solidFill>
                  <a:srgbClr val="000000"/>
                </a:solidFill>
                <a:sym typeface="Wingdings" panose="05000000000000000000" pitchFamily="2" charset="2"/>
              </a:rPr>
              <a:t> L</a:t>
            </a:r>
            <a:r>
              <a:rPr lang="pl-PL" altLang="en-US" sz="1400" b="1" dirty="0">
                <a:solidFill>
                  <a:srgbClr val="000000"/>
                </a:solidFill>
              </a:rPr>
              <a:t>as Vegas </a:t>
            </a:r>
            <a:r>
              <a:rPr lang="en-US" altLang="en-US" sz="1400" b="1" dirty="0">
                <a:solidFill>
                  <a:srgbClr val="000000"/>
                </a:solidFill>
                <a:latin typeface="Wingdings" panose="05000000000000000000" pitchFamily="2" charset="2"/>
                <a:sym typeface="Wingdings" panose="05000000000000000000" pitchFamily="2" charset="2"/>
              </a:rPr>
              <a:t></a:t>
            </a:r>
            <a:r>
              <a:rPr lang="pl-PL" altLang="en-US" sz="1400" b="1" dirty="0">
                <a:solidFill>
                  <a:srgbClr val="000000"/>
                </a:solidFill>
                <a:sym typeface="Wingdings" panose="05000000000000000000" pitchFamily="2" charset="2"/>
              </a:rPr>
              <a:t> N</a:t>
            </a:r>
            <a:r>
              <a:rPr lang="pl-PL" altLang="en-US" sz="1400" b="1" dirty="0">
                <a:solidFill>
                  <a:srgbClr val="000000"/>
                </a:solidFill>
              </a:rPr>
              <a:t>V </a:t>
            </a:r>
            <a:r>
              <a:rPr lang="en-US" altLang="en-US" sz="1400" b="1" dirty="0">
                <a:solidFill>
                  <a:srgbClr val="000000"/>
                </a:solidFill>
                <a:latin typeface="Wingdings" panose="05000000000000000000" pitchFamily="2" charset="2"/>
                <a:sym typeface="Wingdings" panose="05000000000000000000" pitchFamily="2" charset="2"/>
              </a:rPr>
              <a:t></a:t>
            </a:r>
            <a:r>
              <a:rPr lang="pl-PL" altLang="en-US" sz="1400" b="1" dirty="0">
                <a:solidFill>
                  <a:srgbClr val="000000"/>
                </a:solidFill>
                <a:sym typeface="Wingdings" panose="05000000000000000000" pitchFamily="2" charset="2"/>
              </a:rPr>
              <a:t> 8</a:t>
            </a:r>
            <a:r>
              <a:rPr lang="pl-PL" altLang="en-US" sz="1400" b="1" dirty="0">
                <a:solidFill>
                  <a:srgbClr val="000000"/>
                </a:solidFill>
              </a:rPr>
              <a:t>9107 </a:t>
            </a:r>
            <a:r>
              <a:rPr lang="en-US" altLang="en-US" sz="1400" b="1" dirty="0">
                <a:solidFill>
                  <a:srgbClr val="000000"/>
                </a:solidFill>
                <a:latin typeface="Wingdings" panose="05000000000000000000" pitchFamily="2" charset="2"/>
                <a:sym typeface="Wingdings" panose="05000000000000000000" pitchFamily="2" charset="2"/>
              </a:rPr>
              <a:t></a:t>
            </a:r>
            <a:r>
              <a:rPr lang="pl-PL" altLang="en-US" sz="1400" b="1" dirty="0">
                <a:solidFill>
                  <a:srgbClr val="000000"/>
                </a:solidFill>
                <a:sym typeface="Wingdings" panose="05000000000000000000" pitchFamily="2" charset="2"/>
              </a:rPr>
              <a:t> U</a:t>
            </a:r>
            <a:r>
              <a:rPr lang="pl-PL" altLang="en-US" sz="1400" b="1" dirty="0">
                <a:solidFill>
                  <a:srgbClr val="000000"/>
                </a:solidFill>
              </a:rPr>
              <a:t>SA</a:t>
            </a:r>
            <a:endParaRPr lang="pl-PL" altLang="en-US" sz="1400" dirty="0">
              <a:solidFill>
                <a:srgbClr val="000000"/>
              </a:solidFill>
            </a:endParaRPr>
          </a:p>
          <a:p>
            <a:pPr algn="ctr"/>
            <a:r>
              <a:rPr lang="pl-PL" altLang="en-US" sz="1400" b="1" dirty="0">
                <a:solidFill>
                  <a:srgbClr val="0F7A85"/>
                </a:solidFill>
              </a:rPr>
              <a:t>Telephone </a:t>
            </a:r>
            <a:r>
              <a:rPr lang="en-US" altLang="en-US" sz="1400" b="1" dirty="0">
                <a:solidFill>
                  <a:srgbClr val="0F7A85"/>
                </a:solidFill>
                <a:latin typeface="Wingdings" panose="05000000000000000000" pitchFamily="2" charset="2"/>
                <a:sym typeface="Wingdings" panose="05000000000000000000" pitchFamily="2" charset="2"/>
              </a:rPr>
              <a:t></a:t>
            </a:r>
            <a:r>
              <a:rPr lang="pl-PL" altLang="en-US" sz="1400" b="1" dirty="0">
                <a:solidFill>
                  <a:srgbClr val="0F7A85"/>
                </a:solidFill>
                <a:sym typeface="Wingdings" panose="05000000000000000000" pitchFamily="2" charset="2"/>
              </a:rPr>
              <a:t> </a:t>
            </a:r>
            <a:r>
              <a:rPr lang="pl-PL" altLang="en-US" sz="1400" b="1" dirty="0">
                <a:solidFill>
                  <a:srgbClr val="0F7A85"/>
                </a:solidFill>
              </a:rPr>
              <a:t>702 349 6103 </a:t>
            </a:r>
            <a:r>
              <a:rPr lang="en-US" altLang="en-US" sz="1400" b="1" dirty="0">
                <a:solidFill>
                  <a:srgbClr val="0F7A85"/>
                </a:solidFill>
                <a:latin typeface="Wingdings" panose="05000000000000000000" pitchFamily="2" charset="2"/>
                <a:sym typeface="Wingdings" panose="05000000000000000000" pitchFamily="2" charset="2"/>
              </a:rPr>
              <a:t></a:t>
            </a:r>
            <a:r>
              <a:rPr lang="pl-PL" altLang="en-US" sz="1400" b="1" dirty="0">
                <a:solidFill>
                  <a:srgbClr val="0F7A85"/>
                </a:solidFill>
                <a:sym typeface="Wingdings" panose="05000000000000000000" pitchFamily="2" charset="2"/>
              </a:rPr>
              <a:t> F</a:t>
            </a:r>
            <a:r>
              <a:rPr lang="pl-PL" altLang="en-US" sz="1400" b="1" dirty="0">
                <a:solidFill>
                  <a:srgbClr val="0F7A85"/>
                </a:solidFill>
              </a:rPr>
              <a:t>ax </a:t>
            </a:r>
            <a:r>
              <a:rPr lang="en-US" altLang="en-US" sz="1400" b="1" dirty="0">
                <a:solidFill>
                  <a:srgbClr val="0F7A85"/>
                </a:solidFill>
                <a:latin typeface="Wingdings" panose="05000000000000000000" pitchFamily="2" charset="2"/>
                <a:sym typeface="Wingdings" panose="05000000000000000000" pitchFamily="2" charset="2"/>
              </a:rPr>
              <a:t></a:t>
            </a:r>
            <a:r>
              <a:rPr lang="pl-PL" altLang="en-US" sz="1400" b="1" dirty="0">
                <a:solidFill>
                  <a:srgbClr val="0F7A85"/>
                </a:solidFill>
                <a:sym typeface="Wingdings" panose="05000000000000000000" pitchFamily="2" charset="2"/>
              </a:rPr>
              <a:t> </a:t>
            </a:r>
            <a:r>
              <a:rPr lang="pl-PL" altLang="en-US" sz="1400" b="1" dirty="0">
                <a:solidFill>
                  <a:srgbClr val="0F7A85"/>
                </a:solidFill>
              </a:rPr>
              <a:t>702 989-0841 </a:t>
            </a:r>
            <a:r>
              <a:rPr lang="en-US" altLang="en-US" sz="1400" b="1" dirty="0">
                <a:solidFill>
                  <a:srgbClr val="0F7A85"/>
                </a:solidFill>
                <a:latin typeface="Wingdings" panose="05000000000000000000" pitchFamily="2" charset="2"/>
                <a:sym typeface="Wingdings" panose="05000000000000000000" pitchFamily="2" charset="2"/>
              </a:rPr>
              <a:t></a:t>
            </a:r>
            <a:r>
              <a:rPr lang="en-US" altLang="en-US" sz="1400" b="1" dirty="0">
                <a:solidFill>
                  <a:srgbClr val="0F7A85"/>
                </a:solidFill>
                <a:cs typeface="Arial" panose="020B0604020202020204" pitchFamily="34" charset="0"/>
                <a:sym typeface="Wingdings" panose="05000000000000000000" pitchFamily="2" charset="2"/>
              </a:rPr>
              <a:t> email </a:t>
            </a:r>
            <a:r>
              <a:rPr lang="en-US" altLang="en-US" sz="1400" b="1" dirty="0">
                <a:solidFill>
                  <a:srgbClr val="0F7A85"/>
                </a:solidFill>
                <a:latin typeface="Wingdings" panose="05000000000000000000" pitchFamily="2" charset="2"/>
                <a:sym typeface="Wingdings" panose="05000000000000000000" pitchFamily="2" charset="2"/>
              </a:rPr>
              <a:t></a:t>
            </a:r>
            <a:r>
              <a:rPr lang="en-US" altLang="en-US" sz="1400" b="1" dirty="0">
                <a:solidFill>
                  <a:srgbClr val="0F7A85"/>
                </a:solidFill>
                <a:cs typeface="Arial" panose="020B0604020202020204" pitchFamily="34" charset="0"/>
                <a:sym typeface="Wingdings" panose="05000000000000000000" pitchFamily="2" charset="2"/>
              </a:rPr>
              <a:t> techserv@altogen.com</a:t>
            </a:r>
            <a:endParaRPr lang="pl-PL" altLang="en-US" sz="1400" dirty="0">
              <a:solidFill>
                <a:srgbClr val="0F7A85"/>
              </a:solidFill>
              <a:cs typeface="Arial" panose="020B0604020202020204" pitchFamily="34" charset="0"/>
            </a:endParaRPr>
          </a:p>
        </p:txBody>
      </p:sp>
      <p:sp>
        <p:nvSpPr>
          <p:cNvPr id="2" name="AutoShape 2" descr="data:image/jpeg;base64,/9j/4AAQSkZJRgABAQAAAQABAAD/2wCEAAkGBxQTEhUUExQWFRUXFRYWFRcWGBQYFhcXGBQXFxcUFBcYHCggGBolHBQVITEhJSkrLi4uFx8zODMsNygtLisBCgoKDg0OGBAQGiweHyQsLCwsLCwsLCwsLCwsLCwsLCwsLCwsLCwsLCwsLCwsLCwsLCwsLCwsLCwsLCwwLCwsLP/AABEIANIA8AMBIgACEQEDEQH/xAAbAAEAAgMBAQAAAAAAAAAAAAAABAUCAwYHAf/EADgQAAIBAgQEAwcDAwMFAAAAAAABAgMRBAUhMRJBUWEGInETgZGhscHwMtHhUmJyI0LSBxQVg/H/xAAZAQEAAwEBAAAAAAAAAAAAAAAAAQIDBAX/xAAhEQEBAAICAQUBAQAAAAAAAAAAAQIRAyExBBITQVEUIv/aAAwDAQACEQMRAD8A9xAAAAAAAAAAAAAAAAAAAAwqVYx3aXqwMwVtXPKEXrNGir4mw6/3XCdVcggYTOKNRJxmteT0ZOjJPVO6CH0AAAAAAAAAAAAAAAAAAAAAAAAAAAAAIeY5nToq83Yh+Is4VCm7PzckeZ5lmkqmspX12ItWkdbmXjXRqmrd2cpjM3nNtuT17lPVrkSeJ7kLLV4u635nyWJKKVe2l+Zi8Xd3uEujo43S39xZ5P4lq0pWUrxV9HscZHG+ZIlUa9mB7DlPiqnUtGflk9Ox0SZ4JTzHze+yPQPC3itK1Oq29kn09Sdq3F3YPkZJq62PpKgAAAAAAAAAAAAAAAAAAAMalRRTcmklq29kUz8VYfi4eJv+5LT9yLZEyW+F2Q80zCNGHFL3HzEZpSjD2jkuFq6tz9DzzxNn7ruy0ithamRX57mbqTc3zZQYmre5txFV2ZWV6jat1KrsJViNWq2Vu5JjhiNUp+b3MkV9TEa7mLxGxjVoEDXiIFlhKnmTZaKvqUlHQnUW2r9wJrqa3ROwGL76lZD/AOmyGgHrfgjxE21SqO6ekW+R3h4PkdRupCMXZtq76dz13JM1UrU5O7t5W+ZMv0rlj9rsAFlAAAAAAAAAAAAAAAAHnXjnOZ1Kjo035Kb86W7l90uhEy+nFx21K2TbrVeLRupO678T3J+FnZpI47n3t2449aQ80qSj5LvhvdLlqVLmdXneA44KUVdrcoKWVzkttjbDLcZZ46qpxL0ujVDDXevqWuNwXC5XW2r+hDlo1fbcvFWMqVtT48Inb4mTrJ3RIjUilqShUVcrvy5kJ5R5rJdzopVUafbK+i7E0U0sttua/wDtuH3nRxipNfEnUPDbqK/RO3fuQOO5sm4bLZTV9o9X9joaPhyNNOVTV30j92acXWWi+CWxllya6jSYfrPw7BU/aTSTUYO7f9T0LDDZk4KnUi9m9V68ysxFVU6XAt27yf0Rqpv/AEV/m/oiuF7Mp09oyXG+2oxnza19SceeeCc4cJqm35Xsu56GdEc9gACUAAAAAAAAAAAABgeW+MsG6OLlJfpqNS+O/wAyPTs9VyL/AMXuOIbiv1Q27nL4GTjpLdaHBy4/6d3Ff8uvyd3p68/sRM3qKk5Wasrad5akXD45QpXW8Wvrsch4izq7bvvb9jXC66Uz7rdn2b2WvP8A5fsc1WzB31fu+ZX4jGOcrvkQ6lR7vr8TXbNfUcdrbqSFjP4Oap17fclyrNlpVVs8Q3+ehoq4qzvfa+ny/ci0qunr9CDi6rv8iLUuzyWtdN9LHeZXjUqd+3D8Fqzyzw/i/I1z1OnwOMfDbl+aFMsul8YsMyxTldvbkVGGo3k5PaO3qTKkHNaHzER9jTu9HK+hy77dF8KLG1bzfMmzuqVNLm2yqbvK9y7qxtTpR52b+L0N+LywzbsBWakmnqj1/JsV7SjCW7tZ+qPIMJT1PQ/BWM8rpPlqjojDJ1QALKAAAAAAAAAAAGFWSUW30Mys8Q1GqErdCKPNs5zLhrOUep8qV41U5R0l06lbj9WzLCq1mYZTbfG6acwxvBCXJ2a+6OOxk3N9vsdBnKc3Zaq+pR4iHC38PkRjFrVc5aGiU77+purS5dCLWlyNFCMybhp3RWtkvCATXK3w/PoQai1ZKqdOuo9jdegGOUYrgmdtgZeVvqcFOlbVaa3OsyrG6Jf2pfvcyza4Ojhi4049XyS+5UZjiZVXd/AwpVFxWve5KzCXs3ZR1Mpjd6jTLKa20YHCK95bI2Va/FO+y2XotiLHFufZdCTTidOGPtc+WW1jgpdTqPDmJUKsX319DkKD1LjA1+Jqxoo9YjK6uj6Qclqp0o63toycWZgAAAAAAAAAAFR4plahItzmvGtX/TUb+4jLwmeXl+OqakrCwTjc0YqN2SqMeGN1sZNYr8RRSTZzWaT3d9dTsMXZRfRo4TO6vmsiIlXVJ/H9yM3qbZM1unfXuWQyhTuTqENTRhU27didFNPa77AbZUrv8+BKp09zRCtbWSN8Jp6gR6uHvJdEvmTI0unJGtTRMou3LQixMqVlNeEWvaK/TS3zRMzSsqkm1tbQp58Tei/glUYvhZWTVTctzSNTlZlthO+xUwlZlthOX58jSKJElroiZgqtjVPbR3Yp6Eoeg+EsU9nzOqOC8IyvUVjvS0VyAASqGM27aGQAhrMIp2l5X3JUZJ7O5qxWFjUVpIosVltWlrSm7dDO5XHyvJK6QHJw8S1YO1SF++xY4bxPRlvePqTOTGlwsXZyPjmSSj1Z0Ec2pPaaOQ8Z4tVHFx1SGWU0Yy7cVi5q5YUo3gvz3lfjKdzX4kpzeX1lTdpWgn/g5ris++3vKRdHzfMkk0tLL435r9zia74m2+Znk8q0oyVTidklFyd/Kk/KhVVhfJ9Imp9cbL1M47v87m5Urr0JGeTWb16JFy6lOmtWklrJvm2UNCDjLpzKzMsTUdTy3XDqmle3K679CZ5Reo6uWb0mk3SqqDfDGo4SUG9dE3pfR/MwrzSWnM5jC5piownRhxunNSTjNcSvLeS4v0y1bui+pRbwy4lacHwvXf17k5T8RjWylUu7It8PB7t+hQYKLbvrYv6FV2StoUWSKcUtmb5aR/LmOFptszx7toBXQnZ62+BOw1YhOCJmDRZC7w+38H2orM2YWDtuZyjzYQvfCelRNnoJ5z4Y89aKW1z0YtirkAAsqAAAAAIeLy6FRaoosX4Z5xZ1IM8uOVeZ2OFllE4bxfuIOZ4Z8Ox6M4kXF4GM01a1/wA1KfFpb5N+XkNWGgxEnGhJJrzRcWpXs+zLrxJlfsp6bP8ANOpR4nWFrLcTyt9OWlScIapK75ar1uUVd637/n1OpzKN42WxzGN007k72hqprX4FjRpK3vImHiT6UWiREx9BtPg/U72KqhKpS8jhdbtt68XVN8ux0kLXMa9BS3Jl0WSqCjKrN2XDDvu/d/JeU4JQVNbLe+rbe7fVmiOEV9iywtOyRFy2iTTZh8MtuXNkunR6bdzOjDQk0aOvQJbsJT6fsiJmUneyLN+SPcrXTbe30ZXY1Uqfcl4d66Hz2JnSVido0ucD309djTmeMu+GNrkSriuFWNGVwc6iW+vQbTp3/gHA7zktVsztyHlOFVOlGKVtFf1JhrjNRlbugAJQAAAAAAPnEL9gPp8chft9D45dn8gK3OcrhWi7rXk0ec4/L3Tk6c1aT26e79j1Scvd8vrozkPGrXBeUbT3jLVbfm6ZnnPtfC/TzTNKNl7vnc4/Fp8R1uLxDlvvz9ShxOGvL83KNGODp3iSFJJ+41ODirGeHgm+J7NL53LGmF7+n25GyFWyNuKpaeXe2nRLqyFPypflyEJEai58zdSlfkQKfE99Pgi6y/Bt8m/RWXxepGxNw0NCxoUravX0/gxoYbh1dk/W7/g2zqNrfQrtbTGq77L6mDpe4KxnGaGzTTGh1bPnsbdzZVxSjzI88U+hGzTY4JHVf9P8tUqjk1pHX38jk8KnOVrXZ6x4Qy90qOq1lr395pj3VcuovQAbMQAAAAB8Fj6AB8bPk5WK7G42y0fD9WVyykWxwuV6WN2fGpdV8H+5zlPN6uuqt1kkR8RnVSWilL3WS+lynzYtv5s9uixWL9mm3KHZO8fi1xfQ4TxPmXt4yUafCo2u1JWbfVaX+BljqMn+p9/1Tb+BX0sDxOSUJNNWuuKyfJu70KZckrScGptwlWpwuV+rK1V25F74iw8otK3r8TnnSalqRtWYs69bbWz9LnynW1W1lsZ1KTsYUKLuvkvvcnZYtcDBve1+eunQzx1CNtZJPpFa+jepIwOFbdlFSXfX5WLGpgJylGHBfnpG6XxsTtRUYDCQsmte7lH97l1Sotf7df8A2fdItJ03RhZ6PpwS/wCViA8X5nt8GvuZ27Wka3Sk9fz6n1UZHR+HskqV1xteS/vfpyOnnkVClC7V3yv9Og1dbN96ebxwcnyPjwktjrJUW9oG2GH/AKo/wZ/JGvxZRyCyvZvct8Hl0JaNG3ObxlbsY5dVdyZd1pMOnQZJkFOMou2qOwirFHlk+GLb5In4fG3smt9mdGOUx8uTkxtvScADZgAAAAAAAA0YuLcXYo6WGbbunJnRnxIyz4vddtePl9kschXoSUrWe5uxmAlFJxVvqdP7JXvY+ygnurmX8/ntt/VeunI5fl06jbafCvdckYvw7OdrvbZX29Fsjp0rbH0tPTzXdRfVZb3Hlvivw1JybS13t27fnM5/D+G5Sldxse24nDxmrS+K0a7plDjskqK7pyv8n7+RGXFZ4MOWfby7H5SoPgl0vfpf/b62Vyt/8a+KyS13PSq3harJ8TV3b895uwngt387SXP7MrJfxOeeNcZl2A0sk7+j+a3S7na5TlMqcOJqUW9dHdetjocBklKlwtK8ls39kWUo3VjT47Z2xvJHneap6tpTXN813drP3vQ5THUU2/Z3v/Q/1P8Axa/V8n2Ov8Ur2dRqN7rVNaHIeyliG1bhmtU9lLs+j77depzXOb07+PDc39Og/wCnniaMJewqWSk/JLmm+T7M9MnSTPEauAkn515+T/qtun/cuvP1367w/wCIsTSioTXtYLa7tJLpfn7zTDmmvbkz5vTW33YO9hhYrZJGjG4FTWisyPludqo7Si4Pld3XxLY3kwzx6cl9/Hl35eWZ4n7SXZ2Roymt57M7fPsFTc4q2r1ZzksrlGrdR8vI4rLhe3p8eWOeP46rAyTjZ9CxwlKNlazsUFK6i+qR9wmKlGzfwN/lx3NubLhtl1XUgjYTGKa7kk6plLNxw3Gy6oACUAAAAAAAAAAAAAAAAAAAAACj8Q5P7VqSWuz/AHIWB8LKK4tFJrY6kGF9PhcvdW+PqM8cfbHFVMmbkuJap/TZr85E7G5C4q8dfQ6ZxXQ+lZ6ad7X/AKsunL5dgpSdmdDgqTjGzNyiuh9LcfDMO2fLzXPr6RZ4JOfEzf7JdEZg1mGMZ3K1CrZem7r3o31cLGSs0jcCJx4zfSbyZXXaNQwcYu6JIBOOMx8K3K3ugALIAAAAAAAAAAAAAAAAAAAAAAAAAAAAAAAAAAAAAAAAf//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data:image/jpeg;base64,/9j/4AAQSkZJRgABAQAAAQABAAD/2wCEAAkGBxQTEhUUExQWFRUXFRYWFRcWGBQYFhcXGBQXFxcUFBcYHCggGBolHBQVITEhJSkrLi4uFx8zODMsNygtLisBCgoKDg0OGBAQGiweHyQsLCwsLCwsLCwsLCwsLCwsLCwsLCwsLCwsLCwsLCwsLCwsLCwsLCwsLCwsLCwwLCwsLP/AABEIANIA8AMBIgACEQEDEQH/xAAbAAEAAgMBAQAAAAAAAAAAAAAABAUCAwYHAf/EADgQAAIBAgQEAwcDAwMFAAAAAAABAgMRBAUhMRJBUWEGInETgZGhscHwMtHhUmJyI0LSBxQVg/H/xAAZAQEAAwEBAAAAAAAAAAAAAAAAAQIDBAX/xAAhEQEBAAICAQUBAQAAAAAAAAAAAQIRAyExBBITQVEUIv/aAAwDAQACEQMRAD8A9xAAAAAAAAAAAAAAAAAAAAwqVYx3aXqwMwVtXPKEXrNGir4mw6/3XCdVcggYTOKNRJxmteT0ZOjJPVO6CH0AAAAAAAAAAAAAAAAAAAAAAAAAAAAAIeY5nToq83Yh+Is4VCm7PzckeZ5lmkqmspX12ItWkdbmXjXRqmrd2cpjM3nNtuT17lPVrkSeJ7kLLV4u635nyWJKKVe2l+Zi8Xd3uEujo43S39xZ5P4lq0pWUrxV9HscZHG+ZIlUa9mB7DlPiqnUtGflk9Ox0SZ4JTzHze+yPQPC3itK1Oq29kn09Sdq3F3YPkZJq62PpKgAAAAAAAAAAAAAAAAAAAMalRRTcmklq29kUz8VYfi4eJv+5LT9yLZEyW+F2Q80zCNGHFL3HzEZpSjD2jkuFq6tz9DzzxNn7ruy0ithamRX57mbqTc3zZQYmre5txFV2ZWV6jat1KrsJViNWq2Vu5JjhiNUp+b3MkV9TEa7mLxGxjVoEDXiIFlhKnmTZaKvqUlHQnUW2r9wJrqa3ROwGL76lZD/AOmyGgHrfgjxE21SqO6ekW+R3h4PkdRupCMXZtq76dz13JM1UrU5O7t5W+ZMv0rlj9rsAFlAAAAAAAAAAAAAAAAHnXjnOZ1Kjo035Kb86W7l90uhEy+nFx21K2TbrVeLRupO678T3J+FnZpI47n3t2449aQ80qSj5LvhvdLlqVLmdXneA44KUVdrcoKWVzkttjbDLcZZ46qpxL0ujVDDXevqWuNwXC5XW2r+hDlo1fbcvFWMqVtT48Inb4mTrJ3RIjUilqShUVcrvy5kJ5R5rJdzopVUafbK+i7E0U0sttua/wDtuH3nRxipNfEnUPDbqK/RO3fuQOO5sm4bLZTV9o9X9joaPhyNNOVTV30j92acXWWi+CWxllya6jSYfrPw7BU/aTSTUYO7f9T0LDDZk4KnUi9m9V68ysxFVU6XAt27yf0Rqpv/AEV/m/oiuF7Mp09oyXG+2oxnza19SceeeCc4cJqm35Xsu56GdEc9gACUAAAAAAAAAAAABgeW+MsG6OLlJfpqNS+O/wAyPTs9VyL/AMXuOIbiv1Q27nL4GTjpLdaHBy4/6d3Ff8uvyd3p68/sRM3qKk5Wasrad5akXD45QpXW8Wvrsch4izq7bvvb9jXC66Uz7rdn2b2WvP8A5fsc1WzB31fu+ZX4jGOcrvkQ6lR7vr8TXbNfUcdrbqSFjP4Oap17fclyrNlpVVs8Q3+ehoq4qzvfa+ny/ci0qunr9CDi6rv8iLUuzyWtdN9LHeZXjUqd+3D8Fqzyzw/i/I1z1OnwOMfDbl+aFMsul8YsMyxTldvbkVGGo3k5PaO3qTKkHNaHzER9jTu9HK+hy77dF8KLG1bzfMmzuqVNLm2yqbvK9y7qxtTpR52b+L0N+LywzbsBWakmnqj1/JsV7SjCW7tZ+qPIMJT1PQ/BWM8rpPlqjojDJ1QALKAAAAAAAAAAAGFWSUW30Mys8Q1GqErdCKPNs5zLhrOUep8qV41U5R0l06lbj9WzLCq1mYZTbfG6acwxvBCXJ2a+6OOxk3N9vsdBnKc3Zaq+pR4iHC38PkRjFrVc5aGiU77+purS5dCLWlyNFCMybhp3RWtkvCATXK3w/PoQai1ZKqdOuo9jdegGOUYrgmdtgZeVvqcFOlbVaa3OsyrG6Jf2pfvcyza4Ojhi4049XyS+5UZjiZVXd/AwpVFxWve5KzCXs3ZR1Mpjd6jTLKa20YHCK95bI2Va/FO+y2XotiLHFufZdCTTidOGPtc+WW1jgpdTqPDmJUKsX319DkKD1LjA1+Jqxoo9YjK6uj6Qclqp0o63toycWZgAAAAAAAAAAFR4plahItzmvGtX/TUb+4jLwmeXl+OqakrCwTjc0YqN2SqMeGN1sZNYr8RRSTZzWaT3d9dTsMXZRfRo4TO6vmsiIlXVJ/H9yM3qbZM1unfXuWQyhTuTqENTRhU27didFNPa77AbZUrv8+BKp09zRCtbWSN8Jp6gR6uHvJdEvmTI0unJGtTRMou3LQixMqVlNeEWvaK/TS3zRMzSsqkm1tbQp58Tei/glUYvhZWTVTctzSNTlZlthO+xUwlZlthOX58jSKJElroiZgqtjVPbR3Yp6Eoeg+EsU9nzOqOC8IyvUVjvS0VyAASqGM27aGQAhrMIp2l5X3JUZJ7O5qxWFjUVpIosVltWlrSm7dDO5XHyvJK6QHJw8S1YO1SF++xY4bxPRlvePqTOTGlwsXZyPjmSSj1Z0Ec2pPaaOQ8Z4tVHFx1SGWU0Yy7cVi5q5YUo3gvz3lfjKdzX4kpzeX1lTdpWgn/g5ris++3vKRdHzfMkk0tLL435r9zia74m2+Znk8q0oyVTidklFyd/Kk/KhVVhfJ9Imp9cbL1M47v87m5Urr0JGeTWb16JFy6lOmtWklrJvm2UNCDjLpzKzMsTUdTy3XDqmle3K679CZ5Reo6uWb0mk3SqqDfDGo4SUG9dE3pfR/MwrzSWnM5jC5piownRhxunNSTjNcSvLeS4v0y1bui+pRbwy4lacHwvXf17k5T8RjWylUu7It8PB7t+hQYKLbvrYv6FV2StoUWSKcUtmb5aR/LmOFptszx7toBXQnZ62+BOw1YhOCJmDRZC7w+38H2orM2YWDtuZyjzYQvfCelRNnoJ5z4Y89aKW1z0YtirkAAsqAAAAAIeLy6FRaoosX4Z5xZ1IM8uOVeZ2OFllE4bxfuIOZ4Z8Ox6M4kXF4GM01a1/wA1KfFpb5N+XkNWGgxEnGhJJrzRcWpXs+zLrxJlfsp6bP8ANOpR4nWFrLcTyt9OWlScIapK75ar1uUVd637/n1OpzKN42WxzGN007k72hqprX4FjRpK3vImHiT6UWiREx9BtPg/U72KqhKpS8jhdbtt68XVN8ux0kLXMa9BS3Jl0WSqCjKrN2XDDvu/d/JeU4JQVNbLe+rbe7fVmiOEV9iywtOyRFy2iTTZh8MtuXNkunR6bdzOjDQk0aOvQJbsJT6fsiJmUneyLN+SPcrXTbe30ZXY1Uqfcl4d66Hz2JnSVido0ucD309djTmeMu+GNrkSriuFWNGVwc6iW+vQbTp3/gHA7zktVsztyHlOFVOlGKVtFf1JhrjNRlbugAJQAAAAAAPnEL9gPp8chft9D45dn8gK3OcrhWi7rXk0ec4/L3Tk6c1aT26e79j1Scvd8vrozkPGrXBeUbT3jLVbfm6ZnnPtfC/TzTNKNl7vnc4/Fp8R1uLxDlvvz9ShxOGvL83KNGODp3iSFJJ+41ODirGeHgm+J7NL53LGmF7+n25GyFWyNuKpaeXe2nRLqyFPypflyEJEai58zdSlfkQKfE99Pgi6y/Bt8m/RWXxepGxNw0NCxoUravX0/gxoYbh1dk/W7/g2zqNrfQrtbTGq77L6mDpe4KxnGaGzTTGh1bPnsbdzZVxSjzI88U+hGzTY4JHVf9P8tUqjk1pHX38jk8KnOVrXZ6x4Qy90qOq1lr395pj3VcuovQAbMQAAAAB8Fj6AB8bPk5WK7G42y0fD9WVyykWxwuV6WN2fGpdV8H+5zlPN6uuqt1kkR8RnVSWilL3WS+lynzYtv5s9uixWL9mm3KHZO8fi1xfQ4TxPmXt4yUafCo2u1JWbfVaX+BljqMn+p9/1Tb+BX0sDxOSUJNNWuuKyfJu70KZckrScGptwlWpwuV+rK1V25F74iw8otK3r8TnnSalqRtWYs69bbWz9LnynW1W1lsZ1KTsYUKLuvkvvcnZYtcDBve1+eunQzx1CNtZJPpFa+jepIwOFbdlFSXfX5WLGpgJylGHBfnpG6XxsTtRUYDCQsmte7lH97l1Sotf7df8A2fdItJ03RhZ6PpwS/wCViA8X5nt8GvuZ27Wka3Sk9fz6n1UZHR+HskqV1xteS/vfpyOnnkVClC7V3yv9Og1dbN96ebxwcnyPjwktjrJUW9oG2GH/AKo/wZ/JGvxZRyCyvZvct8Hl0JaNG3ObxlbsY5dVdyZd1pMOnQZJkFOMou2qOwirFHlk+GLb5In4fG3smt9mdGOUx8uTkxtvScADZgAAAAAAAA0YuLcXYo6WGbbunJnRnxIyz4vddtePl9kschXoSUrWe5uxmAlFJxVvqdP7JXvY+ygnurmX8/ntt/VeunI5fl06jbafCvdckYvw7OdrvbZX29Fsjp0rbH0tPTzXdRfVZb3Hlvivw1JybS13t27fnM5/D+G5Sldxse24nDxmrS+K0a7plDjskqK7pyv8n7+RGXFZ4MOWfby7H5SoPgl0vfpf/b62Vyt/8a+KyS13PSq3harJ8TV3b895uwngt387SXP7MrJfxOeeNcZl2A0sk7+j+a3S7na5TlMqcOJqUW9dHdetjocBklKlwtK8ls39kWUo3VjT47Z2xvJHneap6tpTXN813drP3vQ5THUU2/Z3v/Q/1P8Axa/V8n2Ov8Ur2dRqN7rVNaHIeyliG1bhmtU9lLs+j77depzXOb07+PDc39Og/wCnniaMJewqWSk/JLmm+T7M9MnSTPEauAkn515+T/qtun/cuvP1367w/wCIsTSioTXtYLa7tJLpfn7zTDmmvbkz5vTW33YO9hhYrZJGjG4FTWisyPludqo7Si4Pld3XxLY3kwzx6cl9/Hl35eWZ4n7SXZ2Roymt57M7fPsFTc4q2r1ZzksrlGrdR8vI4rLhe3p8eWOeP46rAyTjZ9CxwlKNlazsUFK6i+qR9wmKlGzfwN/lx3NubLhtl1XUgjYTGKa7kk6plLNxw3Gy6oACUAAAAAAAAAAAAAAAAAAAAACj8Q5P7VqSWuz/AHIWB8LKK4tFJrY6kGF9PhcvdW+PqM8cfbHFVMmbkuJap/TZr85E7G5C4q8dfQ6ZxXQ+lZ6ad7X/AKsunL5dgpSdmdDgqTjGzNyiuh9LcfDMO2fLzXPr6RZ4JOfEzf7JdEZg1mGMZ3K1CrZem7r3o31cLGSs0jcCJx4zfSbyZXXaNQwcYu6JIBOOMx8K3K3ugALIAAAAAAAAAAAAAAAAAAAAAAAAAAAAAAAAAAAAAAAAf//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6" name="Picture 12" descr="http://www.kaneexterminating.com/images/resized/Roden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64022" y="2004797"/>
            <a:ext cx="1749014" cy="153275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10087760" y="3538852"/>
            <a:ext cx="1901537" cy="215444"/>
          </a:xfrm>
          <a:prstGeom prst="rect">
            <a:avLst/>
          </a:prstGeom>
          <a:noFill/>
        </p:spPr>
        <p:txBody>
          <a:bodyPr wrap="square" rtlCol="0">
            <a:spAutoFit/>
          </a:bodyPr>
          <a:lstStyle/>
          <a:p>
            <a:r>
              <a:rPr lang="en-US" sz="800" dirty="0">
                <a:latin typeface="Arial" pitchFamily="34" charset="0"/>
                <a:cs typeface="Arial" pitchFamily="34" charset="0"/>
              </a:rPr>
              <a:t>www.kaneexterminating.com</a:t>
            </a:r>
          </a:p>
        </p:txBody>
      </p:sp>
      <p:pic>
        <p:nvPicPr>
          <p:cNvPr id="1026" name="Picture 2" descr="Image result for kidney diseas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56702" y="2753870"/>
            <a:ext cx="1692433" cy="164047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334654" y="4423334"/>
            <a:ext cx="1837692" cy="215444"/>
          </a:xfrm>
          <a:prstGeom prst="rect">
            <a:avLst/>
          </a:prstGeom>
          <a:noFill/>
        </p:spPr>
        <p:txBody>
          <a:bodyPr wrap="square" rtlCol="0">
            <a:spAutoFit/>
          </a:bodyPr>
          <a:lstStyle/>
          <a:p>
            <a:r>
              <a:rPr lang="en-US" sz="800" dirty="0" smtClean="0">
                <a:latin typeface="Arial" panose="020B0604020202020204" pitchFamily="34" charset="0"/>
                <a:cs typeface="Arial" panose="020B0604020202020204" pitchFamily="34" charset="0"/>
              </a:rPr>
              <a:t>Healthtap.com</a:t>
            </a:r>
            <a:endParaRPr lang="en-US" sz="800" dirty="0">
              <a:latin typeface="Arial" panose="020B0604020202020204" pitchFamily="34" charset="0"/>
              <a:cs typeface="Arial" panose="020B0604020202020204" pitchFamily="34" charset="0"/>
            </a:endParaRPr>
          </a:p>
        </p:txBody>
      </p:sp>
      <p:pic>
        <p:nvPicPr>
          <p:cNvPr id="1028" name="Picture 4" descr="http://www.cidmcorp.com/wp-content/uploads/2012/10/clinical-experience-slide.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82730" y="3970785"/>
            <a:ext cx="2209255" cy="1516155"/>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a:off x="10320169" y="5440514"/>
            <a:ext cx="934376" cy="215444"/>
          </a:xfrm>
          <a:prstGeom prst="rect">
            <a:avLst/>
          </a:prstGeom>
          <a:noFill/>
        </p:spPr>
        <p:txBody>
          <a:bodyPr wrap="square" rtlCol="0">
            <a:spAutoFit/>
          </a:bodyPr>
          <a:lstStyle/>
          <a:p>
            <a:r>
              <a:rPr lang="en-US" sz="800" dirty="0" smtClean="0">
                <a:latin typeface="Arial" panose="020B0604020202020204" pitchFamily="34" charset="0"/>
                <a:cs typeface="Arial" panose="020B0604020202020204" pitchFamily="34" charset="0"/>
              </a:rPr>
              <a:t>Cidmcorp.com</a:t>
            </a:r>
            <a:endParaRPr lang="en-US" sz="800" dirty="0">
              <a:latin typeface="Arial" panose="020B0604020202020204" pitchFamily="34" charset="0"/>
              <a:cs typeface="Arial" panose="020B0604020202020204" pitchFamily="34" charset="0"/>
            </a:endParaRPr>
          </a:p>
        </p:txBody>
      </p:sp>
      <p:pic>
        <p:nvPicPr>
          <p:cNvPr id="15" name="Picture 6" descr="Screen Shot 2015-07-24 at 3.43.58 PM.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752601" y="304800"/>
            <a:ext cx="1814513" cy="101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 Box 5"/>
          <p:cNvSpPr txBox="1">
            <a:spLocks noChangeArrowheads="1"/>
          </p:cNvSpPr>
          <p:nvPr/>
        </p:nvSpPr>
        <p:spPr bwMode="auto">
          <a:xfrm>
            <a:off x="1880807" y="1301358"/>
            <a:ext cx="86804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i="1" dirty="0"/>
              <a:t>Products </a:t>
            </a:r>
            <a:r>
              <a:rPr lang="en-US" altLang="en-US" i="1" dirty="0" smtClean="0"/>
              <a:t>&gt; </a:t>
            </a:r>
            <a:r>
              <a:rPr lang="en-US" altLang="en-US" sz="2600" b="1" i="1" dirty="0" smtClean="0"/>
              <a:t>Kidney </a:t>
            </a:r>
            <a:r>
              <a:rPr lang="en-US" altLang="en-US" sz="2000" i="1" dirty="0" smtClean="0"/>
              <a:t> </a:t>
            </a:r>
            <a:r>
              <a:rPr lang="en-US" altLang="en-US" sz="2600" b="1" dirty="0" smtClean="0"/>
              <a:t>In </a:t>
            </a:r>
            <a:r>
              <a:rPr lang="en-US" altLang="en-US" sz="2600" b="1" dirty="0"/>
              <a:t>Vivo </a:t>
            </a:r>
            <a:r>
              <a:rPr lang="en-US" altLang="en-US" sz="2600" b="1" i="1" dirty="0"/>
              <a:t>Transfection Kit </a:t>
            </a:r>
          </a:p>
        </p:txBody>
      </p:sp>
      <p:sp>
        <p:nvSpPr>
          <p:cNvPr id="18" name="Text Box 4"/>
          <p:cNvSpPr txBox="1">
            <a:spLocks noChangeArrowheads="1"/>
          </p:cNvSpPr>
          <p:nvPr/>
        </p:nvSpPr>
        <p:spPr bwMode="auto">
          <a:xfrm>
            <a:off x="1880807" y="1712552"/>
            <a:ext cx="954275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2200" b="1" dirty="0" smtClean="0">
                <a:solidFill>
                  <a:srgbClr val="009DD9"/>
                </a:solidFill>
              </a:rPr>
              <a:t>Potential Clinical Applications of Kidney Targeted Delivery Kit</a:t>
            </a:r>
            <a:endParaRPr lang="en-US" altLang="en-US" sz="2200" b="1" dirty="0">
              <a:solidFill>
                <a:srgbClr val="009DD9"/>
              </a:solidFill>
            </a:endParaRPr>
          </a:p>
        </p:txBody>
      </p:sp>
      <p:sp>
        <p:nvSpPr>
          <p:cNvPr id="19" name="TextBox 9"/>
          <p:cNvSpPr txBox="1">
            <a:spLocks noChangeArrowheads="1"/>
          </p:cNvSpPr>
          <p:nvPr/>
        </p:nvSpPr>
        <p:spPr bwMode="auto">
          <a:xfrm>
            <a:off x="3657600" y="760835"/>
            <a:ext cx="5867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sz="1400" i="1" dirty="0"/>
              <a:t>Leading Developer and Manufacturer of </a:t>
            </a:r>
            <a:r>
              <a:rPr lang="en-US" altLang="en-US" sz="1400" b="1" dirty="0">
                <a:solidFill>
                  <a:srgbClr val="0F7A85"/>
                </a:solidFill>
              </a:rPr>
              <a:t>In Vivo </a:t>
            </a:r>
            <a:r>
              <a:rPr lang="en-US" altLang="en-US" sz="1400" b="1" i="1" dirty="0">
                <a:solidFill>
                  <a:srgbClr val="0F7A85"/>
                </a:solidFill>
              </a:rPr>
              <a:t>and DNA Transfection Kits, Transfection Reagents and Electroporation Delivery Products </a:t>
            </a:r>
          </a:p>
        </p:txBody>
      </p:sp>
    </p:spTree>
    <p:extLst>
      <p:ext uri="{BB962C8B-B14F-4D97-AF65-F5344CB8AC3E}">
        <p14:creationId xmlns:p14="http://schemas.microsoft.com/office/powerpoint/2010/main" val="575645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p:cNvSpPr>
          <p:nvPr/>
        </p:nvSpPr>
        <p:spPr bwMode="auto">
          <a:xfrm>
            <a:off x="1981200" y="1752601"/>
            <a:ext cx="8001000" cy="352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a:solidFill>
                  <a:schemeClr val="tx1"/>
                </a:solidFill>
                <a:latin typeface="Arial" panose="020B0604020202020204" pitchFamily="34" charset="0"/>
                <a:ea typeface="MS PGothic" panose="020B0600070205080204" pitchFamily="34" charset="-128"/>
              </a:defRPr>
            </a:lvl1pPr>
            <a:lvl2pPr marL="730250" indent="-2730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20000"/>
              </a:spcBef>
              <a:buClr>
                <a:srgbClr val="0BD0D9"/>
              </a:buClr>
              <a:buSzPct val="95000"/>
              <a:buFont typeface="Wingdings 2" panose="05020102010507070707" pitchFamily="18" charset="2"/>
              <a:buChar char=""/>
            </a:pPr>
            <a:endParaRPr lang="en-US" altLang="en-US"/>
          </a:p>
          <a:p>
            <a:pPr eaLnBrk="1" hangingPunct="1">
              <a:spcBef>
                <a:spcPct val="20000"/>
              </a:spcBef>
              <a:buClr>
                <a:srgbClr val="0BD0D9"/>
              </a:buClr>
              <a:buSzPct val="95000"/>
              <a:buFont typeface="Wingdings 2" panose="05020102010507070707" pitchFamily="18" charset="2"/>
              <a:buChar char=""/>
            </a:pPr>
            <a:endParaRPr lang="en-US" altLang="en-US" sz="1600" b="1">
              <a:solidFill>
                <a:srgbClr val="61C6D1"/>
              </a:solidFill>
            </a:endParaRPr>
          </a:p>
        </p:txBody>
      </p:sp>
      <p:sp>
        <p:nvSpPr>
          <p:cNvPr id="18437" name="Rectangle 13"/>
          <p:cNvSpPr>
            <a:spLocks noChangeArrowheads="1"/>
          </p:cNvSpPr>
          <p:nvPr/>
        </p:nvSpPr>
        <p:spPr bwMode="auto">
          <a:xfrm>
            <a:off x="2590800" y="6172201"/>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a:r>
              <a:rPr lang="en-US" altLang="en-US" sz="1400" b="1">
                <a:solidFill>
                  <a:srgbClr val="000000"/>
                </a:solidFill>
              </a:rPr>
              <a:t>Altogen Biosystems </a:t>
            </a:r>
            <a:r>
              <a:rPr lang="en-US" altLang="en-US" sz="1400" b="1">
                <a:solidFill>
                  <a:srgbClr val="000000"/>
                </a:solidFill>
                <a:latin typeface="Wingdings" panose="05000000000000000000" pitchFamily="2" charset="2"/>
                <a:sym typeface="Wingdings" panose="05000000000000000000" pitchFamily="2" charset="2"/>
              </a:rPr>
              <a:t></a:t>
            </a:r>
            <a:r>
              <a:rPr lang="pl-PL" altLang="en-US" sz="1400" b="1">
                <a:solidFill>
                  <a:srgbClr val="000000"/>
                </a:solidFill>
                <a:sym typeface="Wingdings" panose="05000000000000000000" pitchFamily="2" charset="2"/>
              </a:rPr>
              <a:t> </a:t>
            </a:r>
            <a:r>
              <a:rPr lang="pl-PL" altLang="en-US" sz="1400" b="1">
                <a:solidFill>
                  <a:srgbClr val="000000"/>
                </a:solidFill>
              </a:rPr>
              <a:t>848 Rainbow Blvd #823 </a:t>
            </a:r>
            <a:r>
              <a:rPr lang="en-US" altLang="en-US" sz="1400" b="1">
                <a:solidFill>
                  <a:srgbClr val="000000"/>
                </a:solidFill>
                <a:latin typeface="Wingdings" panose="05000000000000000000" pitchFamily="2" charset="2"/>
                <a:sym typeface="Wingdings" panose="05000000000000000000" pitchFamily="2" charset="2"/>
              </a:rPr>
              <a:t></a:t>
            </a:r>
            <a:r>
              <a:rPr lang="pl-PL" altLang="en-US" sz="1400" b="1">
                <a:solidFill>
                  <a:srgbClr val="000000"/>
                </a:solidFill>
                <a:sym typeface="Wingdings" panose="05000000000000000000" pitchFamily="2" charset="2"/>
              </a:rPr>
              <a:t> L</a:t>
            </a:r>
            <a:r>
              <a:rPr lang="pl-PL" altLang="en-US" sz="1400" b="1">
                <a:solidFill>
                  <a:srgbClr val="000000"/>
                </a:solidFill>
              </a:rPr>
              <a:t>as Vegas </a:t>
            </a:r>
            <a:r>
              <a:rPr lang="en-US" altLang="en-US" sz="1400" b="1">
                <a:solidFill>
                  <a:srgbClr val="000000"/>
                </a:solidFill>
                <a:latin typeface="Wingdings" panose="05000000000000000000" pitchFamily="2" charset="2"/>
                <a:sym typeface="Wingdings" panose="05000000000000000000" pitchFamily="2" charset="2"/>
              </a:rPr>
              <a:t></a:t>
            </a:r>
            <a:r>
              <a:rPr lang="pl-PL" altLang="en-US" sz="1400" b="1">
                <a:solidFill>
                  <a:srgbClr val="000000"/>
                </a:solidFill>
                <a:sym typeface="Wingdings" panose="05000000000000000000" pitchFamily="2" charset="2"/>
              </a:rPr>
              <a:t> N</a:t>
            </a:r>
            <a:r>
              <a:rPr lang="pl-PL" altLang="en-US" sz="1400" b="1">
                <a:solidFill>
                  <a:srgbClr val="000000"/>
                </a:solidFill>
              </a:rPr>
              <a:t>V </a:t>
            </a:r>
            <a:r>
              <a:rPr lang="en-US" altLang="en-US" sz="1400" b="1">
                <a:solidFill>
                  <a:srgbClr val="000000"/>
                </a:solidFill>
                <a:latin typeface="Wingdings" panose="05000000000000000000" pitchFamily="2" charset="2"/>
                <a:sym typeface="Wingdings" panose="05000000000000000000" pitchFamily="2" charset="2"/>
              </a:rPr>
              <a:t></a:t>
            </a:r>
            <a:r>
              <a:rPr lang="pl-PL" altLang="en-US" sz="1400" b="1">
                <a:solidFill>
                  <a:srgbClr val="000000"/>
                </a:solidFill>
                <a:sym typeface="Wingdings" panose="05000000000000000000" pitchFamily="2" charset="2"/>
              </a:rPr>
              <a:t> 8</a:t>
            </a:r>
            <a:r>
              <a:rPr lang="pl-PL" altLang="en-US" sz="1400" b="1">
                <a:solidFill>
                  <a:srgbClr val="000000"/>
                </a:solidFill>
              </a:rPr>
              <a:t>9107 </a:t>
            </a:r>
            <a:r>
              <a:rPr lang="en-US" altLang="en-US" sz="1400" b="1">
                <a:solidFill>
                  <a:srgbClr val="000000"/>
                </a:solidFill>
                <a:latin typeface="Wingdings" panose="05000000000000000000" pitchFamily="2" charset="2"/>
                <a:sym typeface="Wingdings" panose="05000000000000000000" pitchFamily="2" charset="2"/>
              </a:rPr>
              <a:t></a:t>
            </a:r>
            <a:r>
              <a:rPr lang="pl-PL" altLang="en-US" sz="1400" b="1">
                <a:solidFill>
                  <a:srgbClr val="000000"/>
                </a:solidFill>
                <a:sym typeface="Wingdings" panose="05000000000000000000" pitchFamily="2" charset="2"/>
              </a:rPr>
              <a:t> U</a:t>
            </a:r>
            <a:r>
              <a:rPr lang="pl-PL" altLang="en-US" sz="1400" b="1">
                <a:solidFill>
                  <a:srgbClr val="000000"/>
                </a:solidFill>
              </a:rPr>
              <a:t>SA</a:t>
            </a:r>
            <a:endParaRPr lang="pl-PL" altLang="en-US" sz="1400">
              <a:solidFill>
                <a:srgbClr val="000000"/>
              </a:solidFill>
            </a:endParaRPr>
          </a:p>
          <a:p>
            <a:pPr algn="ctr"/>
            <a:r>
              <a:rPr lang="pl-PL" altLang="en-US" sz="1400" b="1">
                <a:solidFill>
                  <a:srgbClr val="0F7A85"/>
                </a:solidFill>
              </a:rPr>
              <a:t>Telephone </a:t>
            </a:r>
            <a:r>
              <a:rPr lang="en-US" altLang="en-US" sz="1400" b="1">
                <a:solidFill>
                  <a:srgbClr val="0F7A85"/>
                </a:solidFill>
                <a:latin typeface="Wingdings" panose="05000000000000000000" pitchFamily="2" charset="2"/>
                <a:sym typeface="Wingdings" panose="05000000000000000000" pitchFamily="2" charset="2"/>
              </a:rPr>
              <a:t></a:t>
            </a:r>
            <a:r>
              <a:rPr lang="pl-PL" altLang="en-US" sz="1400" b="1">
                <a:solidFill>
                  <a:srgbClr val="0F7A85"/>
                </a:solidFill>
                <a:sym typeface="Wingdings" panose="05000000000000000000" pitchFamily="2" charset="2"/>
              </a:rPr>
              <a:t> </a:t>
            </a:r>
            <a:r>
              <a:rPr lang="pl-PL" altLang="en-US" sz="1400" b="1">
                <a:solidFill>
                  <a:srgbClr val="0F7A85"/>
                </a:solidFill>
              </a:rPr>
              <a:t>702 349 6103 </a:t>
            </a:r>
            <a:r>
              <a:rPr lang="en-US" altLang="en-US" sz="1400" b="1">
                <a:solidFill>
                  <a:srgbClr val="0F7A85"/>
                </a:solidFill>
                <a:latin typeface="Wingdings" panose="05000000000000000000" pitchFamily="2" charset="2"/>
                <a:sym typeface="Wingdings" panose="05000000000000000000" pitchFamily="2" charset="2"/>
              </a:rPr>
              <a:t></a:t>
            </a:r>
            <a:r>
              <a:rPr lang="pl-PL" altLang="en-US" sz="1400" b="1">
                <a:solidFill>
                  <a:srgbClr val="0F7A85"/>
                </a:solidFill>
                <a:sym typeface="Wingdings" panose="05000000000000000000" pitchFamily="2" charset="2"/>
              </a:rPr>
              <a:t> F</a:t>
            </a:r>
            <a:r>
              <a:rPr lang="pl-PL" altLang="en-US" sz="1400" b="1">
                <a:solidFill>
                  <a:srgbClr val="0F7A85"/>
                </a:solidFill>
              </a:rPr>
              <a:t>ax </a:t>
            </a:r>
            <a:r>
              <a:rPr lang="en-US" altLang="en-US" sz="1400" b="1">
                <a:solidFill>
                  <a:srgbClr val="0F7A85"/>
                </a:solidFill>
                <a:latin typeface="Wingdings" panose="05000000000000000000" pitchFamily="2" charset="2"/>
                <a:sym typeface="Wingdings" panose="05000000000000000000" pitchFamily="2" charset="2"/>
              </a:rPr>
              <a:t></a:t>
            </a:r>
            <a:r>
              <a:rPr lang="pl-PL" altLang="en-US" sz="1400" b="1">
                <a:solidFill>
                  <a:srgbClr val="0F7A85"/>
                </a:solidFill>
                <a:sym typeface="Wingdings" panose="05000000000000000000" pitchFamily="2" charset="2"/>
              </a:rPr>
              <a:t> </a:t>
            </a:r>
            <a:r>
              <a:rPr lang="pl-PL" altLang="en-US" sz="1400" b="1">
                <a:solidFill>
                  <a:srgbClr val="0F7A85"/>
                </a:solidFill>
              </a:rPr>
              <a:t>702 989-0841 </a:t>
            </a:r>
            <a:r>
              <a:rPr lang="en-US" altLang="en-US" sz="1400" b="1">
                <a:solidFill>
                  <a:srgbClr val="0F7A85"/>
                </a:solidFill>
                <a:latin typeface="Wingdings" panose="05000000000000000000" pitchFamily="2" charset="2"/>
                <a:sym typeface="Wingdings" panose="05000000000000000000" pitchFamily="2" charset="2"/>
              </a:rPr>
              <a:t></a:t>
            </a:r>
            <a:r>
              <a:rPr lang="en-US" altLang="en-US" sz="1400" b="1">
                <a:solidFill>
                  <a:srgbClr val="0F7A85"/>
                </a:solidFill>
                <a:cs typeface="Arial" panose="020B0604020202020204" pitchFamily="34" charset="0"/>
                <a:sym typeface="Wingdings" panose="05000000000000000000" pitchFamily="2" charset="2"/>
              </a:rPr>
              <a:t> email </a:t>
            </a:r>
            <a:r>
              <a:rPr lang="en-US" altLang="en-US" sz="1400" b="1">
                <a:solidFill>
                  <a:srgbClr val="0F7A85"/>
                </a:solidFill>
                <a:latin typeface="Wingdings" panose="05000000000000000000" pitchFamily="2" charset="2"/>
                <a:sym typeface="Wingdings" panose="05000000000000000000" pitchFamily="2" charset="2"/>
              </a:rPr>
              <a:t></a:t>
            </a:r>
            <a:r>
              <a:rPr lang="en-US" altLang="en-US" sz="1400" b="1">
                <a:solidFill>
                  <a:srgbClr val="0F7A85"/>
                </a:solidFill>
                <a:cs typeface="Arial" panose="020B0604020202020204" pitchFamily="34" charset="0"/>
                <a:sym typeface="Wingdings" panose="05000000000000000000" pitchFamily="2" charset="2"/>
              </a:rPr>
              <a:t> techserv@altogen.com</a:t>
            </a:r>
            <a:endParaRPr lang="pl-PL" altLang="en-US" sz="1400">
              <a:solidFill>
                <a:srgbClr val="0F7A85"/>
              </a:solidFill>
              <a:cs typeface="Arial" panose="020B0604020202020204" pitchFamily="34" charset="0"/>
            </a:endParaRPr>
          </a:p>
        </p:txBody>
      </p:sp>
      <p:sp>
        <p:nvSpPr>
          <p:cNvPr id="18438" name="Rectangle 1"/>
          <p:cNvSpPr>
            <a:spLocks noChangeArrowheads="1"/>
          </p:cNvSpPr>
          <p:nvPr/>
        </p:nvSpPr>
        <p:spPr bwMode="auto">
          <a:xfrm>
            <a:off x="1905000" y="1939075"/>
            <a:ext cx="822960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nSpc>
                <a:spcPct val="200000"/>
              </a:lnSpc>
              <a:buFont typeface="Arial" panose="020B0604020202020204" pitchFamily="34" charset="0"/>
              <a:buChar char="•"/>
            </a:pPr>
            <a:r>
              <a:rPr lang="en-US" altLang="en-US" dirty="0"/>
              <a:t>Our kits </a:t>
            </a:r>
            <a:r>
              <a:rPr lang="en-US" altLang="en-US" dirty="0" smtClean="0"/>
              <a:t>and protocols </a:t>
            </a:r>
            <a:r>
              <a:rPr lang="en-US" altLang="en-US" b="1" dirty="0" smtClean="0"/>
              <a:t>straightforward</a:t>
            </a:r>
            <a:r>
              <a:rPr lang="en-US" altLang="en-US" dirty="0" smtClean="0"/>
              <a:t>, </a:t>
            </a:r>
            <a:r>
              <a:rPr lang="en-US" altLang="en-US" b="1" dirty="0" smtClean="0"/>
              <a:t>easy </a:t>
            </a:r>
            <a:r>
              <a:rPr lang="en-US" altLang="en-US" b="1" dirty="0"/>
              <a:t>to use </a:t>
            </a:r>
            <a:r>
              <a:rPr lang="en-US" altLang="en-US" dirty="0"/>
              <a:t>and </a:t>
            </a:r>
            <a:r>
              <a:rPr lang="en-US" altLang="en-US" b="1" dirty="0"/>
              <a:t>effective: </a:t>
            </a:r>
            <a:r>
              <a:rPr lang="en-US" altLang="en-US" dirty="0"/>
              <a:t>Mix, </a:t>
            </a:r>
            <a:r>
              <a:rPr lang="en-US" altLang="en-US" dirty="0" smtClean="0"/>
              <a:t>dilute, vortex, </a:t>
            </a:r>
            <a:r>
              <a:rPr lang="en-US" altLang="en-US" dirty="0"/>
              <a:t>and inject!</a:t>
            </a:r>
            <a:endParaRPr lang="en-US" altLang="en-US" b="1" dirty="0"/>
          </a:p>
          <a:p>
            <a:pPr>
              <a:lnSpc>
                <a:spcPct val="200000"/>
              </a:lnSpc>
              <a:buFont typeface="Arial" panose="020B0604020202020204" pitchFamily="34" charset="0"/>
              <a:buChar char="•"/>
            </a:pPr>
            <a:r>
              <a:rPr lang="en-US" altLang="en-US" dirty="0"/>
              <a:t>Our kits allow for </a:t>
            </a:r>
            <a:r>
              <a:rPr lang="en-US" altLang="en-US" b="1" dirty="0"/>
              <a:t>sustained mRNA knockdown </a:t>
            </a:r>
            <a:r>
              <a:rPr lang="en-US" altLang="en-US" dirty="0"/>
              <a:t>after a </a:t>
            </a:r>
            <a:r>
              <a:rPr lang="en-US" altLang="en-US" b="1" dirty="0"/>
              <a:t>single</a:t>
            </a:r>
            <a:r>
              <a:rPr lang="en-US" altLang="en-US" dirty="0"/>
              <a:t> siRNA injection</a:t>
            </a:r>
          </a:p>
          <a:p>
            <a:pPr>
              <a:lnSpc>
                <a:spcPct val="200000"/>
              </a:lnSpc>
              <a:buFont typeface="Arial" panose="020B0604020202020204" pitchFamily="34" charset="0"/>
              <a:buChar char="•"/>
            </a:pPr>
            <a:r>
              <a:rPr lang="en-US" altLang="en-US" dirty="0"/>
              <a:t>Target </a:t>
            </a:r>
            <a:r>
              <a:rPr lang="en-US" altLang="en-US" b="1" dirty="0" smtClean="0"/>
              <a:t>kidney</a:t>
            </a:r>
            <a:r>
              <a:rPr lang="en-US" altLang="en-US" dirty="0" smtClean="0"/>
              <a:t> through </a:t>
            </a:r>
            <a:r>
              <a:rPr lang="en-US" altLang="en-US" dirty="0"/>
              <a:t>different administration routes.</a:t>
            </a:r>
          </a:p>
          <a:p>
            <a:pPr>
              <a:lnSpc>
                <a:spcPct val="200000"/>
              </a:lnSpc>
              <a:buFont typeface="Arial" panose="020B0604020202020204" pitchFamily="34" charset="0"/>
              <a:buChar char="•"/>
            </a:pPr>
            <a:r>
              <a:rPr lang="en-US" altLang="en-US" dirty="0"/>
              <a:t>There is very </a:t>
            </a:r>
            <a:r>
              <a:rPr lang="en-US" altLang="en-US" b="1" dirty="0"/>
              <a:t>low </a:t>
            </a:r>
            <a:r>
              <a:rPr lang="en-US" altLang="en-US" b="1" i="1" dirty="0"/>
              <a:t>in vivo </a:t>
            </a:r>
            <a:r>
              <a:rPr lang="en-US" altLang="en-US" b="1" dirty="0" smtClean="0"/>
              <a:t>toxicity </a:t>
            </a:r>
            <a:r>
              <a:rPr lang="en-US" altLang="en-US" dirty="0"/>
              <a:t>and it is safe to use as there is </a:t>
            </a:r>
            <a:r>
              <a:rPr lang="en-US" altLang="en-US" b="1" dirty="0"/>
              <a:t>no detectable inflammatory </a:t>
            </a:r>
            <a:r>
              <a:rPr lang="en-US" altLang="en-US" b="1" dirty="0" smtClean="0"/>
              <a:t>response (ELISA).</a:t>
            </a:r>
            <a:endParaRPr lang="en-US" altLang="en-US" b="1" dirty="0"/>
          </a:p>
          <a:p>
            <a:pPr>
              <a:lnSpc>
                <a:spcPct val="200000"/>
              </a:lnSpc>
              <a:buFont typeface="Arial" panose="020B0604020202020204" pitchFamily="34" charset="0"/>
              <a:buChar char="•"/>
            </a:pPr>
            <a:r>
              <a:rPr lang="en-US" altLang="en-US" dirty="0"/>
              <a:t>Used for preclinical research </a:t>
            </a:r>
            <a:r>
              <a:rPr lang="en-US" altLang="en-US" b="1" dirty="0"/>
              <a:t>worldwide!</a:t>
            </a:r>
          </a:p>
        </p:txBody>
      </p:sp>
      <p:pic>
        <p:nvPicPr>
          <p:cNvPr id="10" name="Picture 6" descr="Screen Shot 2015-07-24 at 3.43.58 PM.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52601" y="304800"/>
            <a:ext cx="1814513" cy="101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5"/>
          <p:cNvSpPr txBox="1">
            <a:spLocks noChangeArrowheads="1"/>
          </p:cNvSpPr>
          <p:nvPr/>
        </p:nvSpPr>
        <p:spPr bwMode="auto">
          <a:xfrm>
            <a:off x="1880807" y="1301358"/>
            <a:ext cx="86804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i="1" dirty="0"/>
              <a:t>Products </a:t>
            </a:r>
            <a:r>
              <a:rPr lang="en-US" altLang="en-US" i="1" dirty="0" smtClean="0"/>
              <a:t>&gt; </a:t>
            </a:r>
            <a:r>
              <a:rPr lang="en-US" altLang="en-US" sz="2600" b="1" i="1" dirty="0" smtClean="0"/>
              <a:t>Kidney </a:t>
            </a:r>
            <a:r>
              <a:rPr lang="en-US" altLang="en-US" sz="2000" i="1" dirty="0" smtClean="0"/>
              <a:t> </a:t>
            </a:r>
            <a:r>
              <a:rPr lang="en-US" altLang="en-US" sz="2600" b="1" dirty="0" smtClean="0"/>
              <a:t>In </a:t>
            </a:r>
            <a:r>
              <a:rPr lang="en-US" altLang="en-US" sz="2600" b="1" dirty="0"/>
              <a:t>Vivo </a:t>
            </a:r>
            <a:r>
              <a:rPr lang="en-US" altLang="en-US" sz="2600" b="1" i="1" dirty="0"/>
              <a:t>Transfection Kit </a:t>
            </a:r>
          </a:p>
        </p:txBody>
      </p:sp>
      <p:sp>
        <p:nvSpPr>
          <p:cNvPr id="13" name="Text Box 4"/>
          <p:cNvSpPr txBox="1">
            <a:spLocks noChangeArrowheads="1"/>
          </p:cNvSpPr>
          <p:nvPr/>
        </p:nvSpPr>
        <p:spPr bwMode="auto">
          <a:xfrm>
            <a:off x="1880807" y="1712552"/>
            <a:ext cx="954275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2200" b="1" dirty="0" smtClean="0">
                <a:solidFill>
                  <a:srgbClr val="009DD9"/>
                </a:solidFill>
              </a:rPr>
              <a:t>Benefits of Kidney-Targeted Delivery Kit</a:t>
            </a:r>
            <a:endParaRPr lang="en-US" altLang="en-US" sz="2200" b="1" dirty="0">
              <a:solidFill>
                <a:srgbClr val="009DD9"/>
              </a:solidFill>
            </a:endParaRPr>
          </a:p>
        </p:txBody>
      </p:sp>
      <p:sp>
        <p:nvSpPr>
          <p:cNvPr id="9" name="TextBox 9"/>
          <p:cNvSpPr txBox="1">
            <a:spLocks noChangeArrowheads="1"/>
          </p:cNvSpPr>
          <p:nvPr/>
        </p:nvSpPr>
        <p:spPr bwMode="auto">
          <a:xfrm>
            <a:off x="3657600" y="760835"/>
            <a:ext cx="5867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sz="1400" i="1" dirty="0"/>
              <a:t>Leading Developer and Manufacturer of </a:t>
            </a:r>
            <a:r>
              <a:rPr lang="en-US" altLang="en-US" sz="1400" b="1" dirty="0">
                <a:solidFill>
                  <a:srgbClr val="0F7A85"/>
                </a:solidFill>
              </a:rPr>
              <a:t>In Vivo </a:t>
            </a:r>
            <a:r>
              <a:rPr lang="en-US" altLang="en-US" sz="1400" b="1" i="1" dirty="0">
                <a:solidFill>
                  <a:srgbClr val="0F7A85"/>
                </a:solidFill>
              </a:rPr>
              <a:t>and DNA Transfection Kits, Transfection Reagents and Electroporation Delivery Products </a:t>
            </a:r>
          </a:p>
        </p:txBody>
      </p:sp>
    </p:spTree>
    <p:extLst>
      <p:ext uri="{BB962C8B-B14F-4D97-AF65-F5344CB8AC3E}">
        <p14:creationId xmlns:p14="http://schemas.microsoft.com/office/powerpoint/2010/main" val="16910045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13"/>
          <p:cNvSpPr>
            <a:spLocks noChangeArrowheads="1"/>
          </p:cNvSpPr>
          <p:nvPr/>
        </p:nvSpPr>
        <p:spPr bwMode="auto">
          <a:xfrm>
            <a:off x="2590800" y="6172201"/>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a:r>
              <a:rPr lang="en-US" altLang="en-US" sz="1400" b="1">
                <a:solidFill>
                  <a:srgbClr val="000000"/>
                </a:solidFill>
              </a:rPr>
              <a:t>Altogen Biosystems </a:t>
            </a:r>
            <a:r>
              <a:rPr lang="en-US" altLang="en-US" sz="1400" b="1">
                <a:solidFill>
                  <a:srgbClr val="000000"/>
                </a:solidFill>
                <a:latin typeface="Wingdings" panose="05000000000000000000" pitchFamily="2" charset="2"/>
                <a:sym typeface="Wingdings" panose="05000000000000000000" pitchFamily="2" charset="2"/>
              </a:rPr>
              <a:t></a:t>
            </a:r>
            <a:r>
              <a:rPr lang="pl-PL" altLang="en-US" sz="1400" b="1">
                <a:solidFill>
                  <a:srgbClr val="000000"/>
                </a:solidFill>
                <a:sym typeface="Wingdings" panose="05000000000000000000" pitchFamily="2" charset="2"/>
              </a:rPr>
              <a:t> </a:t>
            </a:r>
            <a:r>
              <a:rPr lang="pl-PL" altLang="en-US" sz="1400" b="1">
                <a:solidFill>
                  <a:srgbClr val="000000"/>
                </a:solidFill>
              </a:rPr>
              <a:t>848 Rainbow Blvd #823 </a:t>
            </a:r>
            <a:r>
              <a:rPr lang="en-US" altLang="en-US" sz="1400" b="1">
                <a:solidFill>
                  <a:srgbClr val="000000"/>
                </a:solidFill>
                <a:latin typeface="Wingdings" panose="05000000000000000000" pitchFamily="2" charset="2"/>
                <a:sym typeface="Wingdings" panose="05000000000000000000" pitchFamily="2" charset="2"/>
              </a:rPr>
              <a:t></a:t>
            </a:r>
            <a:r>
              <a:rPr lang="pl-PL" altLang="en-US" sz="1400" b="1">
                <a:solidFill>
                  <a:srgbClr val="000000"/>
                </a:solidFill>
                <a:sym typeface="Wingdings" panose="05000000000000000000" pitchFamily="2" charset="2"/>
              </a:rPr>
              <a:t> L</a:t>
            </a:r>
            <a:r>
              <a:rPr lang="pl-PL" altLang="en-US" sz="1400" b="1">
                <a:solidFill>
                  <a:srgbClr val="000000"/>
                </a:solidFill>
              </a:rPr>
              <a:t>as Vegas </a:t>
            </a:r>
            <a:r>
              <a:rPr lang="en-US" altLang="en-US" sz="1400" b="1">
                <a:solidFill>
                  <a:srgbClr val="000000"/>
                </a:solidFill>
                <a:latin typeface="Wingdings" panose="05000000000000000000" pitchFamily="2" charset="2"/>
                <a:sym typeface="Wingdings" panose="05000000000000000000" pitchFamily="2" charset="2"/>
              </a:rPr>
              <a:t></a:t>
            </a:r>
            <a:r>
              <a:rPr lang="pl-PL" altLang="en-US" sz="1400" b="1">
                <a:solidFill>
                  <a:srgbClr val="000000"/>
                </a:solidFill>
                <a:sym typeface="Wingdings" panose="05000000000000000000" pitchFamily="2" charset="2"/>
              </a:rPr>
              <a:t> N</a:t>
            </a:r>
            <a:r>
              <a:rPr lang="pl-PL" altLang="en-US" sz="1400" b="1">
                <a:solidFill>
                  <a:srgbClr val="000000"/>
                </a:solidFill>
              </a:rPr>
              <a:t>V </a:t>
            </a:r>
            <a:r>
              <a:rPr lang="en-US" altLang="en-US" sz="1400" b="1">
                <a:solidFill>
                  <a:srgbClr val="000000"/>
                </a:solidFill>
                <a:latin typeface="Wingdings" panose="05000000000000000000" pitchFamily="2" charset="2"/>
                <a:sym typeface="Wingdings" panose="05000000000000000000" pitchFamily="2" charset="2"/>
              </a:rPr>
              <a:t></a:t>
            </a:r>
            <a:r>
              <a:rPr lang="pl-PL" altLang="en-US" sz="1400" b="1">
                <a:solidFill>
                  <a:srgbClr val="000000"/>
                </a:solidFill>
                <a:sym typeface="Wingdings" panose="05000000000000000000" pitchFamily="2" charset="2"/>
              </a:rPr>
              <a:t> 8</a:t>
            </a:r>
            <a:r>
              <a:rPr lang="pl-PL" altLang="en-US" sz="1400" b="1">
                <a:solidFill>
                  <a:srgbClr val="000000"/>
                </a:solidFill>
              </a:rPr>
              <a:t>9107 </a:t>
            </a:r>
            <a:r>
              <a:rPr lang="en-US" altLang="en-US" sz="1400" b="1">
                <a:solidFill>
                  <a:srgbClr val="000000"/>
                </a:solidFill>
                <a:latin typeface="Wingdings" panose="05000000000000000000" pitchFamily="2" charset="2"/>
                <a:sym typeface="Wingdings" panose="05000000000000000000" pitchFamily="2" charset="2"/>
              </a:rPr>
              <a:t></a:t>
            </a:r>
            <a:r>
              <a:rPr lang="pl-PL" altLang="en-US" sz="1400" b="1">
                <a:solidFill>
                  <a:srgbClr val="000000"/>
                </a:solidFill>
                <a:sym typeface="Wingdings" panose="05000000000000000000" pitchFamily="2" charset="2"/>
              </a:rPr>
              <a:t> U</a:t>
            </a:r>
            <a:r>
              <a:rPr lang="pl-PL" altLang="en-US" sz="1400" b="1">
                <a:solidFill>
                  <a:srgbClr val="000000"/>
                </a:solidFill>
              </a:rPr>
              <a:t>SA</a:t>
            </a:r>
            <a:endParaRPr lang="pl-PL" altLang="en-US" sz="1400">
              <a:solidFill>
                <a:srgbClr val="000000"/>
              </a:solidFill>
            </a:endParaRPr>
          </a:p>
          <a:p>
            <a:pPr algn="ctr"/>
            <a:r>
              <a:rPr lang="pl-PL" altLang="en-US" sz="1400" b="1">
                <a:solidFill>
                  <a:srgbClr val="0F7A85"/>
                </a:solidFill>
              </a:rPr>
              <a:t>Telephone </a:t>
            </a:r>
            <a:r>
              <a:rPr lang="en-US" altLang="en-US" sz="1400" b="1">
                <a:solidFill>
                  <a:srgbClr val="0F7A85"/>
                </a:solidFill>
                <a:latin typeface="Wingdings" panose="05000000000000000000" pitchFamily="2" charset="2"/>
                <a:sym typeface="Wingdings" panose="05000000000000000000" pitchFamily="2" charset="2"/>
              </a:rPr>
              <a:t></a:t>
            </a:r>
            <a:r>
              <a:rPr lang="pl-PL" altLang="en-US" sz="1400" b="1">
                <a:solidFill>
                  <a:srgbClr val="0F7A85"/>
                </a:solidFill>
                <a:sym typeface="Wingdings" panose="05000000000000000000" pitchFamily="2" charset="2"/>
              </a:rPr>
              <a:t> </a:t>
            </a:r>
            <a:r>
              <a:rPr lang="pl-PL" altLang="en-US" sz="1400" b="1">
                <a:solidFill>
                  <a:srgbClr val="0F7A85"/>
                </a:solidFill>
              </a:rPr>
              <a:t>702 349 6103 </a:t>
            </a:r>
            <a:r>
              <a:rPr lang="en-US" altLang="en-US" sz="1400" b="1">
                <a:solidFill>
                  <a:srgbClr val="0F7A85"/>
                </a:solidFill>
                <a:latin typeface="Wingdings" panose="05000000000000000000" pitchFamily="2" charset="2"/>
                <a:sym typeface="Wingdings" panose="05000000000000000000" pitchFamily="2" charset="2"/>
              </a:rPr>
              <a:t></a:t>
            </a:r>
            <a:r>
              <a:rPr lang="pl-PL" altLang="en-US" sz="1400" b="1">
                <a:solidFill>
                  <a:srgbClr val="0F7A85"/>
                </a:solidFill>
                <a:sym typeface="Wingdings" panose="05000000000000000000" pitchFamily="2" charset="2"/>
              </a:rPr>
              <a:t> F</a:t>
            </a:r>
            <a:r>
              <a:rPr lang="pl-PL" altLang="en-US" sz="1400" b="1">
                <a:solidFill>
                  <a:srgbClr val="0F7A85"/>
                </a:solidFill>
              </a:rPr>
              <a:t>ax </a:t>
            </a:r>
            <a:r>
              <a:rPr lang="en-US" altLang="en-US" sz="1400" b="1">
                <a:solidFill>
                  <a:srgbClr val="0F7A85"/>
                </a:solidFill>
                <a:latin typeface="Wingdings" panose="05000000000000000000" pitchFamily="2" charset="2"/>
                <a:sym typeface="Wingdings" panose="05000000000000000000" pitchFamily="2" charset="2"/>
              </a:rPr>
              <a:t></a:t>
            </a:r>
            <a:r>
              <a:rPr lang="pl-PL" altLang="en-US" sz="1400" b="1">
                <a:solidFill>
                  <a:srgbClr val="0F7A85"/>
                </a:solidFill>
                <a:sym typeface="Wingdings" panose="05000000000000000000" pitchFamily="2" charset="2"/>
              </a:rPr>
              <a:t> </a:t>
            </a:r>
            <a:r>
              <a:rPr lang="pl-PL" altLang="en-US" sz="1400" b="1">
                <a:solidFill>
                  <a:srgbClr val="0F7A85"/>
                </a:solidFill>
              </a:rPr>
              <a:t>702 989-0841 </a:t>
            </a:r>
            <a:r>
              <a:rPr lang="en-US" altLang="en-US" sz="1400" b="1">
                <a:solidFill>
                  <a:srgbClr val="0F7A85"/>
                </a:solidFill>
                <a:latin typeface="Wingdings" panose="05000000000000000000" pitchFamily="2" charset="2"/>
                <a:sym typeface="Wingdings" panose="05000000000000000000" pitchFamily="2" charset="2"/>
              </a:rPr>
              <a:t></a:t>
            </a:r>
            <a:r>
              <a:rPr lang="en-US" altLang="en-US" sz="1400" b="1">
                <a:solidFill>
                  <a:srgbClr val="0F7A85"/>
                </a:solidFill>
                <a:cs typeface="Arial" panose="020B0604020202020204" pitchFamily="34" charset="0"/>
                <a:sym typeface="Wingdings" panose="05000000000000000000" pitchFamily="2" charset="2"/>
              </a:rPr>
              <a:t> email </a:t>
            </a:r>
            <a:r>
              <a:rPr lang="en-US" altLang="en-US" sz="1400" b="1">
                <a:solidFill>
                  <a:srgbClr val="0F7A85"/>
                </a:solidFill>
                <a:latin typeface="Wingdings" panose="05000000000000000000" pitchFamily="2" charset="2"/>
                <a:sym typeface="Wingdings" panose="05000000000000000000" pitchFamily="2" charset="2"/>
              </a:rPr>
              <a:t></a:t>
            </a:r>
            <a:r>
              <a:rPr lang="en-US" altLang="en-US" sz="1400" b="1">
                <a:solidFill>
                  <a:srgbClr val="0F7A85"/>
                </a:solidFill>
                <a:cs typeface="Arial" panose="020B0604020202020204" pitchFamily="34" charset="0"/>
                <a:sym typeface="Wingdings" panose="05000000000000000000" pitchFamily="2" charset="2"/>
              </a:rPr>
              <a:t> techserv@altogen.com</a:t>
            </a:r>
            <a:endParaRPr lang="pl-PL" altLang="en-US" sz="1400">
              <a:solidFill>
                <a:srgbClr val="0F7A85"/>
              </a:solidFill>
              <a:cs typeface="Arial" panose="020B0604020202020204" pitchFamily="34" charset="0"/>
            </a:endParaRPr>
          </a:p>
        </p:txBody>
      </p:sp>
      <p:sp>
        <p:nvSpPr>
          <p:cNvPr id="24581" name="Content Placeholder 2"/>
          <p:cNvSpPr>
            <a:spLocks/>
          </p:cNvSpPr>
          <p:nvPr/>
        </p:nvSpPr>
        <p:spPr bwMode="auto">
          <a:xfrm>
            <a:off x="1880807" y="2160439"/>
            <a:ext cx="8034169" cy="3135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sz="1600" b="1" dirty="0"/>
              <a:t>Modes of administration:</a:t>
            </a:r>
            <a:endParaRPr lang="en-US" sz="1600" dirty="0"/>
          </a:p>
          <a:p>
            <a:pPr marL="285750" indent="-285750">
              <a:buFont typeface="Arial" panose="020B0604020202020204" pitchFamily="34" charset="0"/>
              <a:buChar char="•"/>
            </a:pPr>
            <a:r>
              <a:rPr lang="en-US" sz="1600" dirty="0"/>
              <a:t>Systemic intravenous (</a:t>
            </a:r>
            <a:r>
              <a:rPr lang="en-US" sz="1600" dirty="0" err="1"/>
              <a:t>i.v.</a:t>
            </a:r>
            <a:r>
              <a:rPr lang="en-US" sz="1600" dirty="0"/>
              <a:t>) injection</a:t>
            </a:r>
          </a:p>
          <a:p>
            <a:pPr marL="285750" indent="-285750">
              <a:buFont typeface="Arial" panose="020B0604020202020204" pitchFamily="34" charset="0"/>
              <a:buChar char="•"/>
            </a:pPr>
            <a:r>
              <a:rPr lang="en-US" sz="1600" dirty="0"/>
              <a:t>Direct </a:t>
            </a:r>
            <a:r>
              <a:rPr lang="en-US" sz="1600" dirty="0" err="1"/>
              <a:t>intratumoral</a:t>
            </a:r>
            <a:r>
              <a:rPr lang="en-US" sz="1600" dirty="0"/>
              <a:t> (i.t.) injection</a:t>
            </a:r>
          </a:p>
          <a:p>
            <a:pPr marL="285750" indent="-285750">
              <a:buFont typeface="Arial" panose="020B0604020202020204" pitchFamily="34" charset="0"/>
              <a:buChar char="•"/>
            </a:pPr>
            <a:r>
              <a:rPr lang="en-US" sz="1600" dirty="0"/>
              <a:t>Intraperitoneal (</a:t>
            </a:r>
            <a:r>
              <a:rPr lang="en-US" sz="1600" dirty="0" err="1"/>
              <a:t>i.p</a:t>
            </a:r>
            <a:r>
              <a:rPr lang="en-US" sz="1600" dirty="0"/>
              <a:t>.) injection</a:t>
            </a:r>
          </a:p>
          <a:p>
            <a:r>
              <a:rPr lang="en-US" sz="1600" b="1" dirty="0" smtClean="0"/>
              <a:t>Kidney-targeted</a:t>
            </a:r>
            <a:r>
              <a:rPr lang="en-US" sz="1600" b="1" dirty="0"/>
              <a:t> </a:t>
            </a:r>
            <a:r>
              <a:rPr lang="en-US" sz="1600" b="1" i="1" dirty="0"/>
              <a:t>In Vivo</a:t>
            </a:r>
            <a:r>
              <a:rPr lang="en-US" sz="1600" b="1" dirty="0"/>
              <a:t> Transfection Reagent</a:t>
            </a:r>
            <a:endParaRPr lang="en-US" sz="1600" dirty="0"/>
          </a:p>
          <a:p>
            <a:pPr marL="285750" indent="-285750">
              <a:buFont typeface="Arial" panose="020B0604020202020204" pitchFamily="34" charset="0"/>
              <a:buChar char="•"/>
            </a:pPr>
            <a:r>
              <a:rPr lang="en-US" sz="1600" dirty="0"/>
              <a:t>Biodegradable lipid liposome-based reagent</a:t>
            </a:r>
          </a:p>
          <a:p>
            <a:pPr marL="285750" indent="-285750">
              <a:buFont typeface="Arial" panose="020B0604020202020204" pitchFamily="34" charset="0"/>
              <a:buChar char="•"/>
            </a:pPr>
            <a:r>
              <a:rPr lang="en-US" sz="1600" dirty="0"/>
              <a:t>Liposome conjugated complexes are stable in serum (16h)</a:t>
            </a:r>
          </a:p>
          <a:p>
            <a:pPr marL="285750" indent="-285750">
              <a:buFont typeface="Arial" panose="020B0604020202020204" pitchFamily="34" charset="0"/>
              <a:buChar char="•"/>
            </a:pPr>
            <a:r>
              <a:rPr lang="en-US" sz="1600" dirty="0"/>
              <a:t>Efficient delivery to the </a:t>
            </a:r>
            <a:r>
              <a:rPr lang="en-US" sz="1600" dirty="0" smtClean="0"/>
              <a:t>kidney </a:t>
            </a:r>
            <a:r>
              <a:rPr lang="en-US" sz="1600" dirty="0"/>
              <a:t>tissue (via systemic administration) and </a:t>
            </a:r>
            <a:r>
              <a:rPr lang="en-US" sz="1600" dirty="0" smtClean="0"/>
              <a:t>kidney </a:t>
            </a:r>
            <a:r>
              <a:rPr lang="en-US" sz="1600" dirty="0"/>
              <a:t>tumors (via </a:t>
            </a:r>
            <a:r>
              <a:rPr lang="en-US" sz="1600" dirty="0" err="1"/>
              <a:t>intratumoral</a:t>
            </a:r>
            <a:r>
              <a:rPr lang="en-US" sz="1600" dirty="0"/>
              <a:t> administration)</a:t>
            </a:r>
          </a:p>
          <a:p>
            <a:pPr marL="285750" indent="-285750">
              <a:buFont typeface="Arial" panose="020B0604020202020204" pitchFamily="34" charset="0"/>
              <a:buChar char="•"/>
            </a:pPr>
            <a:r>
              <a:rPr lang="en-US" sz="1600" dirty="0"/>
              <a:t>Efficient siRNA, shRNA, microRNA, and plasmid DNA delivery</a:t>
            </a:r>
          </a:p>
          <a:p>
            <a:pPr marL="285750" indent="-285750">
              <a:buFont typeface="Arial" panose="020B0604020202020204" pitchFamily="34" charset="0"/>
              <a:buChar char="•"/>
            </a:pPr>
            <a:r>
              <a:rPr lang="en-US" sz="1600" dirty="0"/>
              <a:t>Minimal toxicity</a:t>
            </a:r>
          </a:p>
          <a:p>
            <a:pPr marL="285750" indent="-285750">
              <a:buFont typeface="Arial" panose="020B0604020202020204" pitchFamily="34" charset="0"/>
              <a:buChar char="•"/>
            </a:pPr>
            <a:r>
              <a:rPr lang="en-US" sz="1600" dirty="0"/>
              <a:t>Functionally validated in </a:t>
            </a:r>
            <a:r>
              <a:rPr lang="en-US" sz="1600" dirty="0" smtClean="0"/>
              <a:t>mice and rats</a:t>
            </a:r>
            <a:endParaRPr lang="en-US" sz="1600" dirty="0"/>
          </a:p>
          <a:p>
            <a:pPr marL="285750" indent="-285750">
              <a:buFont typeface="Arial" panose="020B0604020202020204" pitchFamily="34" charset="0"/>
              <a:buChar char="•"/>
            </a:pPr>
            <a:r>
              <a:rPr lang="en-US" sz="1600" dirty="0"/>
              <a:t>Applicable for plasmid DNA/siRNA co-injection</a:t>
            </a:r>
          </a:p>
          <a:p>
            <a:pPr eaLnBrk="1" hangingPunct="1">
              <a:spcBef>
                <a:spcPct val="20000"/>
              </a:spcBef>
              <a:buClr>
                <a:srgbClr val="0BD0D9"/>
              </a:buClr>
              <a:buSzPct val="95000"/>
              <a:buFont typeface="Wingdings 2" panose="05020102010507070707" pitchFamily="18" charset="2"/>
              <a:buChar char=""/>
            </a:pPr>
            <a:endParaRPr lang="en-US" altLang="en-US" dirty="0"/>
          </a:p>
        </p:txBody>
      </p:sp>
      <p:pic>
        <p:nvPicPr>
          <p:cNvPr id="11" name="Picture 6" descr="Screen Shot 2015-07-24 at 3.43.58 PM.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52601" y="304800"/>
            <a:ext cx="1814513" cy="101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5"/>
          <p:cNvSpPr txBox="1">
            <a:spLocks noChangeArrowheads="1"/>
          </p:cNvSpPr>
          <p:nvPr/>
        </p:nvSpPr>
        <p:spPr bwMode="auto">
          <a:xfrm>
            <a:off x="1880807" y="1301358"/>
            <a:ext cx="86804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i="1" dirty="0"/>
              <a:t>Products </a:t>
            </a:r>
            <a:r>
              <a:rPr lang="en-US" altLang="en-US" i="1" dirty="0" smtClean="0"/>
              <a:t>&gt; </a:t>
            </a:r>
            <a:r>
              <a:rPr lang="en-US" altLang="en-US" sz="2600" b="1" i="1" dirty="0" smtClean="0"/>
              <a:t>Kidney </a:t>
            </a:r>
            <a:r>
              <a:rPr lang="en-US" altLang="en-US" sz="2000" i="1" dirty="0" smtClean="0"/>
              <a:t> </a:t>
            </a:r>
            <a:r>
              <a:rPr lang="en-US" altLang="en-US" sz="2600" b="1" dirty="0" smtClean="0"/>
              <a:t>In </a:t>
            </a:r>
            <a:r>
              <a:rPr lang="en-US" altLang="en-US" sz="2600" b="1" dirty="0"/>
              <a:t>Vivo </a:t>
            </a:r>
            <a:r>
              <a:rPr lang="en-US" altLang="en-US" sz="2600" b="1" i="1" dirty="0"/>
              <a:t>Transfection Kit </a:t>
            </a:r>
          </a:p>
        </p:txBody>
      </p:sp>
      <p:sp>
        <p:nvSpPr>
          <p:cNvPr id="13" name="Text Box 4"/>
          <p:cNvSpPr txBox="1">
            <a:spLocks noChangeArrowheads="1"/>
          </p:cNvSpPr>
          <p:nvPr/>
        </p:nvSpPr>
        <p:spPr bwMode="auto">
          <a:xfrm>
            <a:off x="1880807" y="1712552"/>
            <a:ext cx="78232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2200" b="1" dirty="0" smtClean="0">
                <a:solidFill>
                  <a:srgbClr val="009DD9"/>
                </a:solidFill>
              </a:rPr>
              <a:t>Summary</a:t>
            </a:r>
            <a:endParaRPr lang="en-US" altLang="en-US" sz="2200" b="1" dirty="0">
              <a:solidFill>
                <a:srgbClr val="009DD9"/>
              </a:solidFill>
            </a:endParaRPr>
          </a:p>
        </p:txBody>
      </p:sp>
      <p:sp>
        <p:nvSpPr>
          <p:cNvPr id="8" name="TextBox 9"/>
          <p:cNvSpPr txBox="1">
            <a:spLocks noChangeArrowheads="1"/>
          </p:cNvSpPr>
          <p:nvPr/>
        </p:nvSpPr>
        <p:spPr bwMode="auto">
          <a:xfrm>
            <a:off x="3657600" y="760835"/>
            <a:ext cx="5867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sz="1400" i="1" dirty="0"/>
              <a:t>Leading Developer and Manufacturer of </a:t>
            </a:r>
            <a:r>
              <a:rPr lang="en-US" altLang="en-US" sz="1400" b="1" dirty="0">
                <a:solidFill>
                  <a:srgbClr val="0F7A85"/>
                </a:solidFill>
              </a:rPr>
              <a:t>In Vivo </a:t>
            </a:r>
            <a:r>
              <a:rPr lang="en-US" altLang="en-US" sz="1400" b="1" i="1" dirty="0">
                <a:solidFill>
                  <a:srgbClr val="0F7A85"/>
                </a:solidFill>
              </a:rPr>
              <a:t>and DNA Transfection Kits, Transfection Reagents and Electroporation Delivery Products </a:t>
            </a:r>
          </a:p>
        </p:txBody>
      </p:sp>
    </p:spTree>
    <p:extLst>
      <p:ext uri="{BB962C8B-B14F-4D97-AF65-F5344CB8AC3E}">
        <p14:creationId xmlns:p14="http://schemas.microsoft.com/office/powerpoint/2010/main" val="36900944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r="23423"/>
          <a:stretch/>
        </p:blipFill>
        <p:spPr>
          <a:xfrm>
            <a:off x="2918125" y="1851930"/>
            <a:ext cx="1977712" cy="4702933"/>
          </a:xfrm>
          <a:prstGeom prst="rect">
            <a:avLst/>
          </a:prstGeom>
        </p:spPr>
      </p:pic>
      <p:sp>
        <p:nvSpPr>
          <p:cNvPr id="4" name="TextBox 3"/>
          <p:cNvSpPr txBox="1"/>
          <p:nvPr/>
        </p:nvSpPr>
        <p:spPr>
          <a:xfrm>
            <a:off x="4800909" y="1993143"/>
            <a:ext cx="1408785" cy="830997"/>
          </a:xfrm>
          <a:prstGeom prst="rect">
            <a:avLst/>
          </a:prstGeom>
          <a:noFill/>
        </p:spPr>
        <p:txBody>
          <a:bodyPr wrap="square" rtlCol="0">
            <a:spAutoFit/>
          </a:bodyPr>
          <a:lstStyle/>
          <a:p>
            <a:pPr algn="ctr"/>
            <a:r>
              <a:rPr lang="en-US" sz="1200" b="1" dirty="0" smtClean="0">
                <a:latin typeface="Arial" panose="020B0604020202020204" pitchFamily="34" charset="0"/>
                <a:cs typeface="Arial" panose="020B0604020202020204" pitchFamily="34" charset="0"/>
              </a:rPr>
              <a:t>Cargo </a:t>
            </a:r>
            <a:br>
              <a:rPr lang="en-US" sz="1200" b="1" dirty="0" smtClean="0">
                <a:latin typeface="Arial" panose="020B0604020202020204" pitchFamily="34" charset="0"/>
                <a:cs typeface="Arial" panose="020B0604020202020204" pitchFamily="34" charset="0"/>
              </a:rPr>
            </a:br>
            <a:r>
              <a:rPr lang="en-US" sz="1200" b="1" dirty="0" smtClean="0">
                <a:latin typeface="Arial" panose="020B0604020202020204" pitchFamily="34" charset="0"/>
                <a:cs typeface="Arial" panose="020B0604020202020204" pitchFamily="34" charset="0"/>
              </a:rPr>
              <a:t>(nucleic acids, small proteins and plasmids)</a:t>
            </a:r>
            <a:endParaRPr lang="en-US" sz="1200" b="1" dirty="0">
              <a:latin typeface="Arial" panose="020B0604020202020204" pitchFamily="34" charset="0"/>
              <a:cs typeface="Arial" panose="020B0604020202020204" pitchFamily="34" charset="0"/>
            </a:endParaRPr>
          </a:p>
        </p:txBody>
      </p:sp>
      <p:sp>
        <p:nvSpPr>
          <p:cNvPr id="10" name="TextBox 9"/>
          <p:cNvSpPr txBox="1"/>
          <p:nvPr/>
        </p:nvSpPr>
        <p:spPr>
          <a:xfrm>
            <a:off x="1776502" y="2167127"/>
            <a:ext cx="1408785" cy="830997"/>
          </a:xfrm>
          <a:prstGeom prst="rect">
            <a:avLst/>
          </a:prstGeom>
          <a:solidFill>
            <a:schemeClr val="bg1"/>
          </a:solidFill>
        </p:spPr>
        <p:txBody>
          <a:bodyPr wrap="square" rtlCol="0">
            <a:spAutoFit/>
          </a:bodyPr>
          <a:lstStyle/>
          <a:p>
            <a:pPr algn="ctr"/>
            <a:r>
              <a:rPr lang="en-US" sz="1200" b="1" dirty="0" smtClean="0">
                <a:latin typeface="Arial" panose="020B0604020202020204" pitchFamily="34" charset="0"/>
                <a:cs typeface="Arial" panose="020B0604020202020204" pitchFamily="34" charset="0"/>
              </a:rPr>
              <a:t>In Vivo Kidney-Targeted Transfection Reagent</a:t>
            </a:r>
            <a:endParaRPr lang="en-US" sz="1200" b="1" dirty="0">
              <a:latin typeface="Arial" panose="020B0604020202020204" pitchFamily="34" charset="0"/>
              <a:cs typeface="Arial" panose="020B0604020202020204" pitchFamily="34" charset="0"/>
            </a:endParaRPr>
          </a:p>
        </p:txBody>
      </p:sp>
      <p:sp>
        <p:nvSpPr>
          <p:cNvPr id="5" name="TextBox 4"/>
          <p:cNvSpPr txBox="1"/>
          <p:nvPr/>
        </p:nvSpPr>
        <p:spPr>
          <a:xfrm>
            <a:off x="6414477" y="2136182"/>
            <a:ext cx="3368023" cy="3693319"/>
          </a:xfrm>
          <a:prstGeom prst="rect">
            <a:avLst/>
          </a:prstGeom>
          <a:noFill/>
        </p:spPr>
        <p:txBody>
          <a:bodyPr wrap="square" rtlCol="0">
            <a:spAutoFit/>
          </a:bodyPr>
          <a:lstStyle/>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The general process is simple:  </a:t>
            </a:r>
            <a:r>
              <a:rPr lang="en-US" b="1" dirty="0" smtClean="0">
                <a:latin typeface="Arial" panose="020B0604020202020204" pitchFamily="34" charset="0"/>
                <a:cs typeface="Arial" panose="020B0604020202020204" pitchFamily="34" charset="0"/>
              </a:rPr>
              <a:t>mix</a:t>
            </a:r>
            <a:r>
              <a:rPr lang="en-US" dirty="0" smtClean="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dilute</a:t>
            </a:r>
            <a:r>
              <a:rPr lang="en-US" dirty="0" smtClean="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vortex</a:t>
            </a:r>
            <a:r>
              <a:rPr lang="en-US" dirty="0" smtClean="0">
                <a:latin typeface="Arial" panose="020B0604020202020204" pitchFamily="34" charset="0"/>
                <a:cs typeface="Arial" panose="020B0604020202020204" pitchFamily="34" charset="0"/>
              </a:rPr>
              <a:t> and </a:t>
            </a:r>
            <a:r>
              <a:rPr lang="en-US" b="1" dirty="0" smtClean="0">
                <a:latin typeface="Arial" panose="020B0604020202020204" pitchFamily="34" charset="0"/>
                <a:cs typeface="Arial" panose="020B0604020202020204" pitchFamily="34" charset="0"/>
              </a:rPr>
              <a:t>inject</a:t>
            </a:r>
            <a:r>
              <a:rPr lang="en-US" dirty="0" smtClean="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endParaRPr lang="en-US"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The hands-on time is </a:t>
            </a:r>
            <a:r>
              <a:rPr lang="en-US" b="1" dirty="0" smtClean="0">
                <a:latin typeface="Arial" panose="020B0604020202020204" pitchFamily="34" charset="0"/>
                <a:cs typeface="Arial" panose="020B0604020202020204" pitchFamily="34" charset="0"/>
              </a:rPr>
              <a:t>less than 30 minutes </a:t>
            </a:r>
          </a:p>
          <a:p>
            <a:pPr marL="285750" indent="-285750">
              <a:buFont typeface="Arial" panose="020B0604020202020204" pitchFamily="34" charset="0"/>
              <a:buChar char="•"/>
            </a:pPr>
            <a:endParaRPr lang="en-US"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With the Altogen Biosystems kidney targeted Kit, </a:t>
            </a:r>
            <a:r>
              <a:rPr lang="en-US" b="1" dirty="0" smtClean="0">
                <a:latin typeface="Arial" panose="020B0604020202020204" pitchFamily="34" charset="0"/>
                <a:cs typeface="Arial" panose="020B0604020202020204" pitchFamily="34" charset="0"/>
              </a:rPr>
              <a:t>less of the delivery cargo is required to achieve maximum mRNA knockdown</a:t>
            </a:r>
            <a:endParaRPr lang="en-US" b="1" dirty="0">
              <a:latin typeface="Arial" panose="020B0604020202020204" pitchFamily="34" charset="0"/>
              <a:cs typeface="Arial" panose="020B0604020202020204" pitchFamily="34" charset="0"/>
            </a:endParaRPr>
          </a:p>
        </p:txBody>
      </p:sp>
      <p:sp>
        <p:nvSpPr>
          <p:cNvPr id="12" name="TextBox 11"/>
          <p:cNvSpPr txBox="1"/>
          <p:nvPr/>
        </p:nvSpPr>
        <p:spPr>
          <a:xfrm>
            <a:off x="1089654" y="3392399"/>
            <a:ext cx="1888437" cy="830997"/>
          </a:xfrm>
          <a:prstGeom prst="rect">
            <a:avLst/>
          </a:prstGeom>
          <a:noFill/>
        </p:spPr>
        <p:txBody>
          <a:bodyPr wrap="square" rtlCol="0">
            <a:spAutoFit/>
          </a:bodyPr>
          <a:lstStyle/>
          <a:p>
            <a:pPr algn="ctr"/>
            <a:r>
              <a:rPr lang="en-US" sz="1200" b="1" dirty="0" smtClean="0">
                <a:latin typeface="Arial" panose="020B0604020202020204" pitchFamily="34" charset="0"/>
                <a:cs typeface="Arial" panose="020B0604020202020204" pitchFamily="34" charset="0"/>
              </a:rPr>
              <a:t>In Vivo Transfection Enhancer Reagent (optional to condense the complex)</a:t>
            </a:r>
            <a:endParaRPr lang="en-US" sz="1200" b="1" dirty="0">
              <a:latin typeface="Arial" panose="020B0604020202020204" pitchFamily="34" charset="0"/>
              <a:cs typeface="Arial" panose="020B0604020202020204" pitchFamily="34" charset="0"/>
            </a:endParaRPr>
          </a:p>
        </p:txBody>
      </p:sp>
      <p:sp>
        <p:nvSpPr>
          <p:cNvPr id="2" name="Down Arrow 1"/>
          <p:cNvSpPr/>
          <p:nvPr/>
        </p:nvSpPr>
        <p:spPr>
          <a:xfrm>
            <a:off x="3605645" y="2847108"/>
            <a:ext cx="301336" cy="592282"/>
          </a:xfrm>
          <a:prstGeom prst="down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491345" y="2815936"/>
            <a:ext cx="6858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3542860" y="2863134"/>
            <a:ext cx="125569" cy="4049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6" descr="Screen Shot 2015-07-24 at 3.43.58 PM.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52601" y="304800"/>
            <a:ext cx="1814513" cy="101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Rectangle 13"/>
          <p:cNvSpPr>
            <a:spLocks noChangeArrowheads="1"/>
          </p:cNvSpPr>
          <p:nvPr/>
        </p:nvSpPr>
        <p:spPr bwMode="auto">
          <a:xfrm>
            <a:off x="2590800" y="6172201"/>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a:r>
              <a:rPr lang="en-US" altLang="en-US" sz="1400" b="1" dirty="0">
                <a:solidFill>
                  <a:srgbClr val="000000"/>
                </a:solidFill>
              </a:rPr>
              <a:t>Altogen Biosystems </a:t>
            </a:r>
            <a:r>
              <a:rPr lang="en-US" altLang="en-US" sz="1400" b="1" dirty="0">
                <a:solidFill>
                  <a:srgbClr val="000000"/>
                </a:solidFill>
                <a:latin typeface="Wingdings" panose="05000000000000000000" pitchFamily="2" charset="2"/>
                <a:sym typeface="Wingdings" panose="05000000000000000000" pitchFamily="2" charset="2"/>
              </a:rPr>
              <a:t></a:t>
            </a:r>
            <a:r>
              <a:rPr lang="pl-PL" altLang="en-US" sz="1400" b="1" dirty="0">
                <a:solidFill>
                  <a:srgbClr val="000000"/>
                </a:solidFill>
                <a:sym typeface="Wingdings" panose="05000000000000000000" pitchFamily="2" charset="2"/>
              </a:rPr>
              <a:t> </a:t>
            </a:r>
            <a:r>
              <a:rPr lang="pl-PL" altLang="en-US" sz="1400" b="1" dirty="0">
                <a:solidFill>
                  <a:srgbClr val="000000"/>
                </a:solidFill>
              </a:rPr>
              <a:t>848 Rainbow Blvd #823 </a:t>
            </a:r>
            <a:r>
              <a:rPr lang="en-US" altLang="en-US" sz="1400" b="1" dirty="0">
                <a:solidFill>
                  <a:srgbClr val="000000"/>
                </a:solidFill>
                <a:latin typeface="Wingdings" panose="05000000000000000000" pitchFamily="2" charset="2"/>
                <a:sym typeface="Wingdings" panose="05000000000000000000" pitchFamily="2" charset="2"/>
              </a:rPr>
              <a:t></a:t>
            </a:r>
            <a:r>
              <a:rPr lang="pl-PL" altLang="en-US" sz="1400" b="1" dirty="0">
                <a:solidFill>
                  <a:srgbClr val="000000"/>
                </a:solidFill>
                <a:sym typeface="Wingdings" panose="05000000000000000000" pitchFamily="2" charset="2"/>
              </a:rPr>
              <a:t> L</a:t>
            </a:r>
            <a:r>
              <a:rPr lang="pl-PL" altLang="en-US" sz="1400" b="1" dirty="0">
                <a:solidFill>
                  <a:srgbClr val="000000"/>
                </a:solidFill>
              </a:rPr>
              <a:t>as Vegas </a:t>
            </a:r>
            <a:r>
              <a:rPr lang="en-US" altLang="en-US" sz="1400" b="1" dirty="0">
                <a:solidFill>
                  <a:srgbClr val="000000"/>
                </a:solidFill>
                <a:latin typeface="Wingdings" panose="05000000000000000000" pitchFamily="2" charset="2"/>
                <a:sym typeface="Wingdings" panose="05000000000000000000" pitchFamily="2" charset="2"/>
              </a:rPr>
              <a:t></a:t>
            </a:r>
            <a:r>
              <a:rPr lang="pl-PL" altLang="en-US" sz="1400" b="1" dirty="0">
                <a:solidFill>
                  <a:srgbClr val="000000"/>
                </a:solidFill>
                <a:sym typeface="Wingdings" panose="05000000000000000000" pitchFamily="2" charset="2"/>
              </a:rPr>
              <a:t> N</a:t>
            </a:r>
            <a:r>
              <a:rPr lang="pl-PL" altLang="en-US" sz="1400" b="1" dirty="0">
                <a:solidFill>
                  <a:srgbClr val="000000"/>
                </a:solidFill>
              </a:rPr>
              <a:t>V </a:t>
            </a:r>
            <a:r>
              <a:rPr lang="en-US" altLang="en-US" sz="1400" b="1" dirty="0">
                <a:solidFill>
                  <a:srgbClr val="000000"/>
                </a:solidFill>
                <a:latin typeface="Wingdings" panose="05000000000000000000" pitchFamily="2" charset="2"/>
                <a:sym typeface="Wingdings" panose="05000000000000000000" pitchFamily="2" charset="2"/>
              </a:rPr>
              <a:t></a:t>
            </a:r>
            <a:r>
              <a:rPr lang="pl-PL" altLang="en-US" sz="1400" b="1" dirty="0">
                <a:solidFill>
                  <a:srgbClr val="000000"/>
                </a:solidFill>
                <a:sym typeface="Wingdings" panose="05000000000000000000" pitchFamily="2" charset="2"/>
              </a:rPr>
              <a:t> 8</a:t>
            </a:r>
            <a:r>
              <a:rPr lang="pl-PL" altLang="en-US" sz="1400" b="1" dirty="0">
                <a:solidFill>
                  <a:srgbClr val="000000"/>
                </a:solidFill>
              </a:rPr>
              <a:t>9107 </a:t>
            </a:r>
            <a:r>
              <a:rPr lang="en-US" altLang="en-US" sz="1400" b="1" dirty="0">
                <a:solidFill>
                  <a:srgbClr val="000000"/>
                </a:solidFill>
                <a:latin typeface="Wingdings" panose="05000000000000000000" pitchFamily="2" charset="2"/>
                <a:sym typeface="Wingdings" panose="05000000000000000000" pitchFamily="2" charset="2"/>
              </a:rPr>
              <a:t></a:t>
            </a:r>
            <a:r>
              <a:rPr lang="pl-PL" altLang="en-US" sz="1400" b="1" dirty="0">
                <a:solidFill>
                  <a:srgbClr val="000000"/>
                </a:solidFill>
                <a:sym typeface="Wingdings" panose="05000000000000000000" pitchFamily="2" charset="2"/>
              </a:rPr>
              <a:t> U</a:t>
            </a:r>
            <a:r>
              <a:rPr lang="pl-PL" altLang="en-US" sz="1400" b="1" dirty="0">
                <a:solidFill>
                  <a:srgbClr val="000000"/>
                </a:solidFill>
              </a:rPr>
              <a:t>SA</a:t>
            </a:r>
            <a:endParaRPr lang="pl-PL" altLang="en-US" sz="1400" dirty="0">
              <a:solidFill>
                <a:srgbClr val="000000"/>
              </a:solidFill>
            </a:endParaRPr>
          </a:p>
          <a:p>
            <a:pPr algn="ctr"/>
            <a:r>
              <a:rPr lang="pl-PL" altLang="en-US" sz="1400" b="1" dirty="0">
                <a:solidFill>
                  <a:srgbClr val="0F7A85"/>
                </a:solidFill>
              </a:rPr>
              <a:t>Telephone </a:t>
            </a:r>
            <a:r>
              <a:rPr lang="en-US" altLang="en-US" sz="1400" b="1" dirty="0">
                <a:solidFill>
                  <a:srgbClr val="0F7A85"/>
                </a:solidFill>
                <a:latin typeface="Wingdings" panose="05000000000000000000" pitchFamily="2" charset="2"/>
                <a:sym typeface="Wingdings" panose="05000000000000000000" pitchFamily="2" charset="2"/>
              </a:rPr>
              <a:t></a:t>
            </a:r>
            <a:r>
              <a:rPr lang="pl-PL" altLang="en-US" sz="1400" b="1" dirty="0">
                <a:solidFill>
                  <a:srgbClr val="0F7A85"/>
                </a:solidFill>
                <a:sym typeface="Wingdings" panose="05000000000000000000" pitchFamily="2" charset="2"/>
              </a:rPr>
              <a:t> </a:t>
            </a:r>
            <a:r>
              <a:rPr lang="pl-PL" altLang="en-US" sz="1400" b="1" dirty="0">
                <a:solidFill>
                  <a:srgbClr val="0F7A85"/>
                </a:solidFill>
              </a:rPr>
              <a:t>702 349 6103 </a:t>
            </a:r>
            <a:r>
              <a:rPr lang="en-US" altLang="en-US" sz="1400" b="1" dirty="0">
                <a:solidFill>
                  <a:srgbClr val="0F7A85"/>
                </a:solidFill>
                <a:latin typeface="Wingdings" panose="05000000000000000000" pitchFamily="2" charset="2"/>
                <a:sym typeface="Wingdings" panose="05000000000000000000" pitchFamily="2" charset="2"/>
              </a:rPr>
              <a:t></a:t>
            </a:r>
            <a:r>
              <a:rPr lang="pl-PL" altLang="en-US" sz="1400" b="1" dirty="0">
                <a:solidFill>
                  <a:srgbClr val="0F7A85"/>
                </a:solidFill>
                <a:sym typeface="Wingdings" panose="05000000000000000000" pitchFamily="2" charset="2"/>
              </a:rPr>
              <a:t> F</a:t>
            </a:r>
            <a:r>
              <a:rPr lang="pl-PL" altLang="en-US" sz="1400" b="1" dirty="0">
                <a:solidFill>
                  <a:srgbClr val="0F7A85"/>
                </a:solidFill>
              </a:rPr>
              <a:t>ax </a:t>
            </a:r>
            <a:r>
              <a:rPr lang="en-US" altLang="en-US" sz="1400" b="1" dirty="0">
                <a:solidFill>
                  <a:srgbClr val="0F7A85"/>
                </a:solidFill>
                <a:latin typeface="Wingdings" panose="05000000000000000000" pitchFamily="2" charset="2"/>
                <a:sym typeface="Wingdings" panose="05000000000000000000" pitchFamily="2" charset="2"/>
              </a:rPr>
              <a:t></a:t>
            </a:r>
            <a:r>
              <a:rPr lang="pl-PL" altLang="en-US" sz="1400" b="1" dirty="0">
                <a:solidFill>
                  <a:srgbClr val="0F7A85"/>
                </a:solidFill>
                <a:sym typeface="Wingdings" panose="05000000000000000000" pitchFamily="2" charset="2"/>
              </a:rPr>
              <a:t> </a:t>
            </a:r>
            <a:r>
              <a:rPr lang="pl-PL" altLang="en-US" sz="1400" b="1" dirty="0">
                <a:solidFill>
                  <a:srgbClr val="0F7A85"/>
                </a:solidFill>
              </a:rPr>
              <a:t>702 989-0841 </a:t>
            </a:r>
            <a:r>
              <a:rPr lang="en-US" altLang="en-US" sz="1400" b="1" dirty="0">
                <a:solidFill>
                  <a:srgbClr val="0F7A85"/>
                </a:solidFill>
                <a:latin typeface="Wingdings" panose="05000000000000000000" pitchFamily="2" charset="2"/>
                <a:sym typeface="Wingdings" panose="05000000000000000000" pitchFamily="2" charset="2"/>
              </a:rPr>
              <a:t></a:t>
            </a:r>
            <a:r>
              <a:rPr lang="en-US" altLang="en-US" sz="1400" b="1" dirty="0">
                <a:solidFill>
                  <a:srgbClr val="0F7A85"/>
                </a:solidFill>
                <a:cs typeface="Arial" panose="020B0604020202020204" pitchFamily="34" charset="0"/>
                <a:sym typeface="Wingdings" panose="05000000000000000000" pitchFamily="2" charset="2"/>
              </a:rPr>
              <a:t> email </a:t>
            </a:r>
            <a:r>
              <a:rPr lang="en-US" altLang="en-US" sz="1400" b="1" dirty="0">
                <a:solidFill>
                  <a:srgbClr val="0F7A85"/>
                </a:solidFill>
                <a:latin typeface="Wingdings" panose="05000000000000000000" pitchFamily="2" charset="2"/>
                <a:sym typeface="Wingdings" panose="05000000000000000000" pitchFamily="2" charset="2"/>
              </a:rPr>
              <a:t></a:t>
            </a:r>
            <a:r>
              <a:rPr lang="en-US" altLang="en-US" sz="1400" b="1" dirty="0">
                <a:solidFill>
                  <a:srgbClr val="0F7A85"/>
                </a:solidFill>
                <a:cs typeface="Arial" panose="020B0604020202020204" pitchFamily="34" charset="0"/>
                <a:sym typeface="Wingdings" panose="05000000000000000000" pitchFamily="2" charset="2"/>
              </a:rPr>
              <a:t> techserv@altogen.com</a:t>
            </a:r>
            <a:endParaRPr lang="pl-PL" altLang="en-US" sz="1400" dirty="0">
              <a:solidFill>
                <a:srgbClr val="0F7A85"/>
              </a:solidFill>
              <a:cs typeface="Arial" panose="020B0604020202020204" pitchFamily="34" charset="0"/>
            </a:endParaRPr>
          </a:p>
        </p:txBody>
      </p:sp>
      <p:sp>
        <p:nvSpPr>
          <p:cNvPr id="15" name="Text Box 5"/>
          <p:cNvSpPr txBox="1">
            <a:spLocks noChangeArrowheads="1"/>
          </p:cNvSpPr>
          <p:nvPr/>
        </p:nvSpPr>
        <p:spPr bwMode="auto">
          <a:xfrm>
            <a:off x="1880807" y="1301358"/>
            <a:ext cx="86804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i="1" dirty="0"/>
              <a:t>Products </a:t>
            </a:r>
            <a:r>
              <a:rPr lang="en-US" altLang="en-US" i="1" dirty="0" smtClean="0"/>
              <a:t>&gt; </a:t>
            </a:r>
            <a:r>
              <a:rPr lang="en-US" altLang="en-US" sz="2600" b="1" i="1" dirty="0" smtClean="0"/>
              <a:t>Kidney </a:t>
            </a:r>
            <a:r>
              <a:rPr lang="en-US" altLang="en-US" sz="2000" i="1" dirty="0" smtClean="0"/>
              <a:t> </a:t>
            </a:r>
            <a:r>
              <a:rPr lang="en-US" altLang="en-US" sz="2600" b="1" dirty="0" smtClean="0"/>
              <a:t>In </a:t>
            </a:r>
            <a:r>
              <a:rPr lang="en-US" altLang="en-US" sz="2600" b="1" dirty="0"/>
              <a:t>Vivo </a:t>
            </a:r>
            <a:r>
              <a:rPr lang="en-US" altLang="en-US" sz="2600" b="1" i="1" dirty="0"/>
              <a:t>Transfection Kit </a:t>
            </a:r>
          </a:p>
        </p:txBody>
      </p:sp>
      <p:sp>
        <p:nvSpPr>
          <p:cNvPr id="13" name="TextBox 9"/>
          <p:cNvSpPr txBox="1">
            <a:spLocks noChangeArrowheads="1"/>
          </p:cNvSpPr>
          <p:nvPr/>
        </p:nvSpPr>
        <p:spPr bwMode="auto">
          <a:xfrm>
            <a:off x="3657600" y="760835"/>
            <a:ext cx="5867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sz="1400" i="1" dirty="0"/>
              <a:t>Leading Developer and Manufacturer of </a:t>
            </a:r>
            <a:r>
              <a:rPr lang="en-US" altLang="en-US" sz="1400" b="1" dirty="0">
                <a:solidFill>
                  <a:srgbClr val="0F7A85"/>
                </a:solidFill>
              </a:rPr>
              <a:t>In Vivo </a:t>
            </a:r>
            <a:r>
              <a:rPr lang="en-US" altLang="en-US" sz="1400" b="1" i="1" dirty="0">
                <a:solidFill>
                  <a:srgbClr val="0F7A85"/>
                </a:solidFill>
              </a:rPr>
              <a:t>and DNA Transfection Kits, Transfection Reagents and Electroporation Delivery Products </a:t>
            </a:r>
          </a:p>
        </p:txBody>
      </p:sp>
    </p:spTree>
    <p:extLst>
      <p:ext uri="{BB962C8B-B14F-4D97-AF65-F5344CB8AC3E}">
        <p14:creationId xmlns:p14="http://schemas.microsoft.com/office/powerpoint/2010/main" val="11287887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13"/>
          <p:cNvSpPr>
            <a:spLocks noChangeArrowheads="1"/>
          </p:cNvSpPr>
          <p:nvPr/>
        </p:nvSpPr>
        <p:spPr bwMode="auto">
          <a:xfrm>
            <a:off x="2590800" y="6172201"/>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a:r>
              <a:rPr lang="en-US" altLang="en-US" sz="1400" b="1">
                <a:solidFill>
                  <a:srgbClr val="000000"/>
                </a:solidFill>
              </a:rPr>
              <a:t>Altogen Biosystems </a:t>
            </a:r>
            <a:r>
              <a:rPr lang="en-US" altLang="en-US" sz="1400" b="1">
                <a:solidFill>
                  <a:srgbClr val="000000"/>
                </a:solidFill>
                <a:latin typeface="Wingdings" panose="05000000000000000000" pitchFamily="2" charset="2"/>
                <a:sym typeface="Wingdings" panose="05000000000000000000" pitchFamily="2" charset="2"/>
              </a:rPr>
              <a:t></a:t>
            </a:r>
            <a:r>
              <a:rPr lang="pl-PL" altLang="en-US" sz="1400" b="1">
                <a:solidFill>
                  <a:srgbClr val="000000"/>
                </a:solidFill>
                <a:sym typeface="Wingdings" panose="05000000000000000000" pitchFamily="2" charset="2"/>
              </a:rPr>
              <a:t> </a:t>
            </a:r>
            <a:r>
              <a:rPr lang="pl-PL" altLang="en-US" sz="1400" b="1">
                <a:solidFill>
                  <a:srgbClr val="000000"/>
                </a:solidFill>
              </a:rPr>
              <a:t>848 Rainbow Blvd #823 </a:t>
            </a:r>
            <a:r>
              <a:rPr lang="en-US" altLang="en-US" sz="1400" b="1">
                <a:solidFill>
                  <a:srgbClr val="000000"/>
                </a:solidFill>
                <a:latin typeface="Wingdings" panose="05000000000000000000" pitchFamily="2" charset="2"/>
                <a:sym typeface="Wingdings" panose="05000000000000000000" pitchFamily="2" charset="2"/>
              </a:rPr>
              <a:t></a:t>
            </a:r>
            <a:r>
              <a:rPr lang="pl-PL" altLang="en-US" sz="1400" b="1">
                <a:solidFill>
                  <a:srgbClr val="000000"/>
                </a:solidFill>
                <a:sym typeface="Wingdings" panose="05000000000000000000" pitchFamily="2" charset="2"/>
              </a:rPr>
              <a:t> L</a:t>
            </a:r>
            <a:r>
              <a:rPr lang="pl-PL" altLang="en-US" sz="1400" b="1">
                <a:solidFill>
                  <a:srgbClr val="000000"/>
                </a:solidFill>
              </a:rPr>
              <a:t>as Vegas </a:t>
            </a:r>
            <a:r>
              <a:rPr lang="en-US" altLang="en-US" sz="1400" b="1">
                <a:solidFill>
                  <a:srgbClr val="000000"/>
                </a:solidFill>
                <a:latin typeface="Wingdings" panose="05000000000000000000" pitchFamily="2" charset="2"/>
                <a:sym typeface="Wingdings" panose="05000000000000000000" pitchFamily="2" charset="2"/>
              </a:rPr>
              <a:t></a:t>
            </a:r>
            <a:r>
              <a:rPr lang="pl-PL" altLang="en-US" sz="1400" b="1">
                <a:solidFill>
                  <a:srgbClr val="000000"/>
                </a:solidFill>
                <a:sym typeface="Wingdings" panose="05000000000000000000" pitchFamily="2" charset="2"/>
              </a:rPr>
              <a:t> N</a:t>
            </a:r>
            <a:r>
              <a:rPr lang="pl-PL" altLang="en-US" sz="1400" b="1">
                <a:solidFill>
                  <a:srgbClr val="000000"/>
                </a:solidFill>
              </a:rPr>
              <a:t>V </a:t>
            </a:r>
            <a:r>
              <a:rPr lang="en-US" altLang="en-US" sz="1400" b="1">
                <a:solidFill>
                  <a:srgbClr val="000000"/>
                </a:solidFill>
                <a:latin typeface="Wingdings" panose="05000000000000000000" pitchFamily="2" charset="2"/>
                <a:sym typeface="Wingdings" panose="05000000000000000000" pitchFamily="2" charset="2"/>
              </a:rPr>
              <a:t></a:t>
            </a:r>
            <a:r>
              <a:rPr lang="pl-PL" altLang="en-US" sz="1400" b="1">
                <a:solidFill>
                  <a:srgbClr val="000000"/>
                </a:solidFill>
                <a:sym typeface="Wingdings" panose="05000000000000000000" pitchFamily="2" charset="2"/>
              </a:rPr>
              <a:t> 8</a:t>
            </a:r>
            <a:r>
              <a:rPr lang="pl-PL" altLang="en-US" sz="1400" b="1">
                <a:solidFill>
                  <a:srgbClr val="000000"/>
                </a:solidFill>
              </a:rPr>
              <a:t>9107 </a:t>
            </a:r>
            <a:r>
              <a:rPr lang="en-US" altLang="en-US" sz="1400" b="1">
                <a:solidFill>
                  <a:srgbClr val="000000"/>
                </a:solidFill>
                <a:latin typeface="Wingdings" panose="05000000000000000000" pitchFamily="2" charset="2"/>
                <a:sym typeface="Wingdings" panose="05000000000000000000" pitchFamily="2" charset="2"/>
              </a:rPr>
              <a:t></a:t>
            </a:r>
            <a:r>
              <a:rPr lang="pl-PL" altLang="en-US" sz="1400" b="1">
                <a:solidFill>
                  <a:srgbClr val="000000"/>
                </a:solidFill>
                <a:sym typeface="Wingdings" panose="05000000000000000000" pitchFamily="2" charset="2"/>
              </a:rPr>
              <a:t> U</a:t>
            </a:r>
            <a:r>
              <a:rPr lang="pl-PL" altLang="en-US" sz="1400" b="1">
                <a:solidFill>
                  <a:srgbClr val="000000"/>
                </a:solidFill>
              </a:rPr>
              <a:t>SA</a:t>
            </a:r>
            <a:endParaRPr lang="pl-PL" altLang="en-US" sz="1400">
              <a:solidFill>
                <a:srgbClr val="000000"/>
              </a:solidFill>
            </a:endParaRPr>
          </a:p>
          <a:p>
            <a:pPr algn="ctr"/>
            <a:r>
              <a:rPr lang="pl-PL" altLang="en-US" sz="1400" b="1">
                <a:solidFill>
                  <a:srgbClr val="0F7A85"/>
                </a:solidFill>
              </a:rPr>
              <a:t>Telephone </a:t>
            </a:r>
            <a:r>
              <a:rPr lang="en-US" altLang="en-US" sz="1400" b="1">
                <a:solidFill>
                  <a:srgbClr val="0F7A85"/>
                </a:solidFill>
                <a:latin typeface="Wingdings" panose="05000000000000000000" pitchFamily="2" charset="2"/>
                <a:sym typeface="Wingdings" panose="05000000000000000000" pitchFamily="2" charset="2"/>
              </a:rPr>
              <a:t></a:t>
            </a:r>
            <a:r>
              <a:rPr lang="pl-PL" altLang="en-US" sz="1400" b="1">
                <a:solidFill>
                  <a:srgbClr val="0F7A85"/>
                </a:solidFill>
                <a:sym typeface="Wingdings" panose="05000000000000000000" pitchFamily="2" charset="2"/>
              </a:rPr>
              <a:t> </a:t>
            </a:r>
            <a:r>
              <a:rPr lang="pl-PL" altLang="en-US" sz="1400" b="1">
                <a:solidFill>
                  <a:srgbClr val="0F7A85"/>
                </a:solidFill>
              </a:rPr>
              <a:t>702 349 6103 </a:t>
            </a:r>
            <a:r>
              <a:rPr lang="en-US" altLang="en-US" sz="1400" b="1">
                <a:solidFill>
                  <a:srgbClr val="0F7A85"/>
                </a:solidFill>
                <a:latin typeface="Wingdings" panose="05000000000000000000" pitchFamily="2" charset="2"/>
                <a:sym typeface="Wingdings" panose="05000000000000000000" pitchFamily="2" charset="2"/>
              </a:rPr>
              <a:t></a:t>
            </a:r>
            <a:r>
              <a:rPr lang="pl-PL" altLang="en-US" sz="1400" b="1">
                <a:solidFill>
                  <a:srgbClr val="0F7A85"/>
                </a:solidFill>
                <a:sym typeface="Wingdings" panose="05000000000000000000" pitchFamily="2" charset="2"/>
              </a:rPr>
              <a:t> F</a:t>
            </a:r>
            <a:r>
              <a:rPr lang="pl-PL" altLang="en-US" sz="1400" b="1">
                <a:solidFill>
                  <a:srgbClr val="0F7A85"/>
                </a:solidFill>
              </a:rPr>
              <a:t>ax </a:t>
            </a:r>
            <a:r>
              <a:rPr lang="en-US" altLang="en-US" sz="1400" b="1">
                <a:solidFill>
                  <a:srgbClr val="0F7A85"/>
                </a:solidFill>
                <a:latin typeface="Wingdings" panose="05000000000000000000" pitchFamily="2" charset="2"/>
                <a:sym typeface="Wingdings" panose="05000000000000000000" pitchFamily="2" charset="2"/>
              </a:rPr>
              <a:t></a:t>
            </a:r>
            <a:r>
              <a:rPr lang="pl-PL" altLang="en-US" sz="1400" b="1">
                <a:solidFill>
                  <a:srgbClr val="0F7A85"/>
                </a:solidFill>
                <a:sym typeface="Wingdings" panose="05000000000000000000" pitchFamily="2" charset="2"/>
              </a:rPr>
              <a:t> </a:t>
            </a:r>
            <a:r>
              <a:rPr lang="pl-PL" altLang="en-US" sz="1400" b="1">
                <a:solidFill>
                  <a:srgbClr val="0F7A85"/>
                </a:solidFill>
              </a:rPr>
              <a:t>702 989-0841 </a:t>
            </a:r>
            <a:r>
              <a:rPr lang="en-US" altLang="en-US" sz="1400" b="1">
                <a:solidFill>
                  <a:srgbClr val="0F7A85"/>
                </a:solidFill>
                <a:latin typeface="Wingdings" panose="05000000000000000000" pitchFamily="2" charset="2"/>
                <a:sym typeface="Wingdings" panose="05000000000000000000" pitchFamily="2" charset="2"/>
              </a:rPr>
              <a:t></a:t>
            </a:r>
            <a:r>
              <a:rPr lang="en-US" altLang="en-US" sz="1400" b="1">
                <a:solidFill>
                  <a:srgbClr val="0F7A85"/>
                </a:solidFill>
                <a:cs typeface="Arial" panose="020B0604020202020204" pitchFamily="34" charset="0"/>
                <a:sym typeface="Wingdings" panose="05000000000000000000" pitchFamily="2" charset="2"/>
              </a:rPr>
              <a:t> email </a:t>
            </a:r>
            <a:r>
              <a:rPr lang="en-US" altLang="en-US" sz="1400" b="1">
                <a:solidFill>
                  <a:srgbClr val="0F7A85"/>
                </a:solidFill>
                <a:latin typeface="Wingdings" panose="05000000000000000000" pitchFamily="2" charset="2"/>
                <a:sym typeface="Wingdings" panose="05000000000000000000" pitchFamily="2" charset="2"/>
              </a:rPr>
              <a:t></a:t>
            </a:r>
            <a:r>
              <a:rPr lang="en-US" altLang="en-US" sz="1400" b="1">
                <a:solidFill>
                  <a:srgbClr val="0F7A85"/>
                </a:solidFill>
                <a:cs typeface="Arial" panose="020B0604020202020204" pitchFamily="34" charset="0"/>
                <a:sym typeface="Wingdings" panose="05000000000000000000" pitchFamily="2" charset="2"/>
              </a:rPr>
              <a:t> techserv@altogen.com</a:t>
            </a:r>
            <a:endParaRPr lang="pl-PL" altLang="en-US" sz="1400">
              <a:solidFill>
                <a:srgbClr val="0F7A85"/>
              </a:solidFill>
              <a:cs typeface="Arial" panose="020B0604020202020204" pitchFamily="34" charset="0"/>
            </a:endParaRPr>
          </a:p>
        </p:txBody>
      </p:sp>
      <p:sp>
        <p:nvSpPr>
          <p:cNvPr id="2" name="Down Arrow 1"/>
          <p:cNvSpPr/>
          <p:nvPr/>
        </p:nvSpPr>
        <p:spPr>
          <a:xfrm>
            <a:off x="3605645" y="2847108"/>
            <a:ext cx="301336" cy="592282"/>
          </a:xfrm>
          <a:prstGeom prst="down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491345" y="2815936"/>
            <a:ext cx="6858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http://cache2.asset-cache.net/xt/152404867.jpg?v=1&amp;g=fs1%7C0%7CVTA%7C04%7C867&amp;s=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1309" y="2642321"/>
            <a:ext cx="2668444" cy="2276028"/>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384463" y="4987638"/>
            <a:ext cx="2421082" cy="1200329"/>
          </a:xfrm>
          <a:prstGeom prst="rect">
            <a:avLst/>
          </a:prstGeom>
          <a:noFill/>
        </p:spPr>
        <p:txBody>
          <a:bodyPr wrap="square" rtlCol="0">
            <a:spAutoFit/>
          </a:bodyPr>
          <a:lstStyle/>
          <a:p>
            <a:r>
              <a:rPr lang="en-US" dirty="0" smtClean="0">
                <a:latin typeface="Arial" pitchFamily="34" charset="0"/>
                <a:cs typeface="Arial" pitchFamily="34" charset="0"/>
              </a:rPr>
              <a:t>Tail </a:t>
            </a:r>
            <a:r>
              <a:rPr lang="en-US" dirty="0">
                <a:latin typeface="Arial" pitchFamily="34" charset="0"/>
                <a:cs typeface="Arial" pitchFamily="34" charset="0"/>
              </a:rPr>
              <a:t>vein systemic </a:t>
            </a:r>
            <a:r>
              <a:rPr lang="en-US" b="1" dirty="0">
                <a:latin typeface="Arial" pitchFamily="34" charset="0"/>
                <a:cs typeface="Arial" pitchFamily="34" charset="0"/>
              </a:rPr>
              <a:t>intravenous (</a:t>
            </a:r>
            <a:r>
              <a:rPr lang="en-US" b="1" dirty="0" err="1">
                <a:latin typeface="Arial" pitchFamily="34" charset="0"/>
                <a:cs typeface="Arial" pitchFamily="34" charset="0"/>
              </a:rPr>
              <a:t>i.v.</a:t>
            </a:r>
            <a:r>
              <a:rPr lang="en-US" b="1" dirty="0">
                <a:latin typeface="Arial" pitchFamily="34" charset="0"/>
                <a:cs typeface="Arial" pitchFamily="34" charset="0"/>
              </a:rPr>
              <a:t>) </a:t>
            </a:r>
            <a:r>
              <a:rPr lang="en-US" b="1" dirty="0" smtClean="0">
                <a:latin typeface="Arial" pitchFamily="34" charset="0"/>
                <a:cs typeface="Arial" pitchFamily="34" charset="0"/>
              </a:rPr>
              <a:t>injection</a:t>
            </a:r>
            <a:endParaRPr lang="en-US" b="1" dirty="0">
              <a:latin typeface="Arial" pitchFamily="34" charset="0"/>
              <a:cs typeface="Arial" pitchFamily="34" charset="0"/>
            </a:endParaRPr>
          </a:p>
          <a:p>
            <a:endParaRPr lang="en-US" dirty="0"/>
          </a:p>
        </p:txBody>
      </p:sp>
      <p:sp>
        <p:nvSpPr>
          <p:cNvPr id="20" name="TextBox 19"/>
          <p:cNvSpPr txBox="1"/>
          <p:nvPr/>
        </p:nvSpPr>
        <p:spPr>
          <a:xfrm>
            <a:off x="661555" y="2677392"/>
            <a:ext cx="1932709" cy="923330"/>
          </a:xfrm>
          <a:prstGeom prst="rect">
            <a:avLst/>
          </a:prstGeom>
          <a:noFill/>
        </p:spPr>
        <p:txBody>
          <a:bodyPr wrap="square" rtlCol="0">
            <a:spAutoFit/>
          </a:bodyPr>
          <a:lstStyle/>
          <a:p>
            <a:r>
              <a:rPr lang="en-US" b="1" dirty="0" err="1">
                <a:latin typeface="Arial" pitchFamily="34" charset="0"/>
                <a:cs typeface="Arial" pitchFamily="34" charset="0"/>
              </a:rPr>
              <a:t>Intraperitoneal</a:t>
            </a:r>
            <a:r>
              <a:rPr lang="en-US" b="1" dirty="0">
                <a:latin typeface="Arial" pitchFamily="34" charset="0"/>
                <a:cs typeface="Arial" pitchFamily="34" charset="0"/>
              </a:rPr>
              <a:t> (</a:t>
            </a:r>
            <a:r>
              <a:rPr lang="en-US" b="1" dirty="0" err="1">
                <a:latin typeface="Arial" pitchFamily="34" charset="0"/>
                <a:cs typeface="Arial" pitchFamily="34" charset="0"/>
              </a:rPr>
              <a:t>i.p</a:t>
            </a:r>
            <a:r>
              <a:rPr lang="en-US" b="1" dirty="0">
                <a:latin typeface="Arial" pitchFamily="34" charset="0"/>
                <a:cs typeface="Arial" pitchFamily="34" charset="0"/>
              </a:rPr>
              <a:t>.) injection</a:t>
            </a:r>
          </a:p>
          <a:p>
            <a:endParaRPr lang="en-US" dirty="0"/>
          </a:p>
        </p:txBody>
      </p:sp>
      <p:sp>
        <p:nvSpPr>
          <p:cNvPr id="21" name="TextBox 20"/>
          <p:cNvSpPr txBox="1"/>
          <p:nvPr/>
        </p:nvSpPr>
        <p:spPr>
          <a:xfrm>
            <a:off x="4097480" y="4585855"/>
            <a:ext cx="1932709" cy="1200329"/>
          </a:xfrm>
          <a:prstGeom prst="rect">
            <a:avLst/>
          </a:prstGeom>
          <a:noFill/>
        </p:spPr>
        <p:txBody>
          <a:bodyPr wrap="square" rtlCol="0">
            <a:spAutoFit/>
          </a:bodyPr>
          <a:lstStyle/>
          <a:p>
            <a:r>
              <a:rPr lang="en-US" b="1" dirty="0">
                <a:latin typeface="Arial" pitchFamily="34" charset="0"/>
                <a:cs typeface="Arial" pitchFamily="34" charset="0"/>
              </a:rPr>
              <a:t>Direct </a:t>
            </a:r>
            <a:r>
              <a:rPr lang="en-US" b="1" dirty="0" err="1">
                <a:latin typeface="Arial" pitchFamily="34" charset="0"/>
                <a:cs typeface="Arial" pitchFamily="34" charset="0"/>
              </a:rPr>
              <a:t>intratumoral</a:t>
            </a:r>
            <a:r>
              <a:rPr lang="en-US" b="1" dirty="0">
                <a:latin typeface="Arial" pitchFamily="34" charset="0"/>
                <a:cs typeface="Arial" pitchFamily="34" charset="0"/>
              </a:rPr>
              <a:t> (i.t.) injection</a:t>
            </a:r>
          </a:p>
          <a:p>
            <a:endParaRPr lang="en-US" dirty="0"/>
          </a:p>
        </p:txBody>
      </p:sp>
      <p:sp>
        <p:nvSpPr>
          <p:cNvPr id="11" name="Right Arrow 10"/>
          <p:cNvSpPr/>
          <p:nvPr/>
        </p:nvSpPr>
        <p:spPr>
          <a:xfrm rot="18878205">
            <a:off x="2223652" y="4842165"/>
            <a:ext cx="862446" cy="2805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ight Arrow 23"/>
          <p:cNvSpPr/>
          <p:nvPr/>
        </p:nvSpPr>
        <p:spPr>
          <a:xfrm rot="2165532">
            <a:off x="2324098" y="3321630"/>
            <a:ext cx="862446" cy="2805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6016336" y="2119743"/>
            <a:ext cx="5226627" cy="3416320"/>
          </a:xfrm>
          <a:prstGeom prst="rect">
            <a:avLst/>
          </a:prstGeom>
          <a:noFill/>
        </p:spPr>
        <p:txBody>
          <a:bodyPr wrap="square" rtlCol="0">
            <a:spAutoFit/>
          </a:bodyPr>
          <a:lstStyle/>
          <a:p>
            <a:r>
              <a:rPr lang="en-US" b="1" dirty="0" smtClean="0">
                <a:latin typeface="Arial" pitchFamily="34" charset="0"/>
                <a:cs typeface="Arial" pitchFamily="34" charset="0"/>
              </a:rPr>
              <a:t>Systemic administration </a:t>
            </a:r>
            <a:r>
              <a:rPr lang="en-US" dirty="0" smtClean="0">
                <a:latin typeface="Arial" pitchFamily="34" charset="0"/>
                <a:cs typeface="Arial" pitchFamily="34" charset="0"/>
              </a:rPr>
              <a:t>generally translates to clinical research better than localized administration, as diseases can require intravenous or intraperitoneal injections, while </a:t>
            </a:r>
            <a:r>
              <a:rPr lang="en-US" b="1" dirty="0" smtClean="0">
                <a:latin typeface="Arial" pitchFamily="34" charset="0"/>
                <a:cs typeface="Arial" pitchFamily="34" charset="0"/>
              </a:rPr>
              <a:t>local administration </a:t>
            </a:r>
            <a:r>
              <a:rPr lang="en-US" dirty="0" smtClean="0">
                <a:latin typeface="Arial" pitchFamily="34" charset="0"/>
                <a:cs typeface="Arial" pitchFamily="34" charset="0"/>
              </a:rPr>
              <a:t>can be beneficial over systematic in some cases as it requires lower doses and therefore produces lower side effects. </a:t>
            </a:r>
          </a:p>
          <a:p>
            <a:endParaRPr lang="en-US" dirty="0" smtClean="0">
              <a:latin typeface="Arial" pitchFamily="34" charset="0"/>
              <a:cs typeface="Arial" pitchFamily="34" charset="0"/>
            </a:endParaRPr>
          </a:p>
          <a:p>
            <a:r>
              <a:rPr lang="en-US" b="1" dirty="0" smtClean="0">
                <a:latin typeface="Arial" pitchFamily="34" charset="0"/>
                <a:cs typeface="Arial" pitchFamily="34" charset="0"/>
              </a:rPr>
              <a:t>Altogen Biosystems tissue-targeted </a:t>
            </a:r>
            <a:r>
              <a:rPr lang="en-US" b="1" i="1" dirty="0" smtClean="0">
                <a:latin typeface="Arial" pitchFamily="34" charset="0"/>
                <a:cs typeface="Arial" pitchFamily="34" charset="0"/>
              </a:rPr>
              <a:t>in vivo</a:t>
            </a:r>
            <a:r>
              <a:rPr lang="en-US" b="1" dirty="0" smtClean="0">
                <a:latin typeface="Arial" pitchFamily="34" charset="0"/>
                <a:cs typeface="Arial" pitchFamily="34" charset="0"/>
              </a:rPr>
              <a:t> transfection kits also require less siRNA or DNA </a:t>
            </a:r>
            <a:r>
              <a:rPr lang="en-US" dirty="0" smtClean="0">
                <a:latin typeface="Arial" pitchFamily="34" charset="0"/>
                <a:cs typeface="Arial" pitchFamily="34" charset="0"/>
              </a:rPr>
              <a:t>sample than other commercially available transfection reagents.</a:t>
            </a:r>
            <a:endParaRPr lang="en-US" dirty="0">
              <a:latin typeface="Arial" pitchFamily="34" charset="0"/>
              <a:cs typeface="Arial" pitchFamily="34" charset="0"/>
            </a:endParaRPr>
          </a:p>
        </p:txBody>
      </p:sp>
      <p:pic>
        <p:nvPicPr>
          <p:cNvPr id="15" name="Picture 6" descr="Screen Shot 2015-07-24 at 3.43.58 PM.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52601" y="304800"/>
            <a:ext cx="1814513" cy="101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 Box 5"/>
          <p:cNvSpPr txBox="1">
            <a:spLocks noChangeArrowheads="1"/>
          </p:cNvSpPr>
          <p:nvPr/>
        </p:nvSpPr>
        <p:spPr bwMode="auto">
          <a:xfrm>
            <a:off x="1880807" y="1301358"/>
            <a:ext cx="86804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i="1" dirty="0"/>
              <a:t>Products </a:t>
            </a:r>
            <a:r>
              <a:rPr lang="en-US" altLang="en-US" i="1" dirty="0" smtClean="0"/>
              <a:t>&gt; </a:t>
            </a:r>
            <a:r>
              <a:rPr lang="en-US" altLang="en-US" sz="2600" b="1" i="1" dirty="0" smtClean="0"/>
              <a:t>Kidney </a:t>
            </a:r>
            <a:r>
              <a:rPr lang="en-US" altLang="en-US" sz="2000" i="1" dirty="0" smtClean="0"/>
              <a:t> </a:t>
            </a:r>
            <a:r>
              <a:rPr lang="en-US" altLang="en-US" sz="2600" b="1" dirty="0" smtClean="0"/>
              <a:t>In </a:t>
            </a:r>
            <a:r>
              <a:rPr lang="en-US" altLang="en-US" sz="2600" b="1" dirty="0"/>
              <a:t>Vivo </a:t>
            </a:r>
            <a:r>
              <a:rPr lang="en-US" altLang="en-US" sz="2600" b="1" i="1" dirty="0"/>
              <a:t>Transfection Kit </a:t>
            </a:r>
          </a:p>
        </p:txBody>
      </p:sp>
      <p:sp>
        <p:nvSpPr>
          <p:cNvPr id="22" name="Text Box 4"/>
          <p:cNvSpPr txBox="1">
            <a:spLocks noChangeArrowheads="1"/>
          </p:cNvSpPr>
          <p:nvPr/>
        </p:nvSpPr>
        <p:spPr bwMode="auto">
          <a:xfrm>
            <a:off x="1880807" y="1712552"/>
            <a:ext cx="78232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2200" b="1" dirty="0" smtClean="0">
                <a:solidFill>
                  <a:srgbClr val="009DD9"/>
                </a:solidFill>
              </a:rPr>
              <a:t>Administration with Transfection Kit</a:t>
            </a:r>
            <a:endParaRPr lang="en-US" altLang="en-US" sz="2200" b="1" dirty="0">
              <a:solidFill>
                <a:srgbClr val="009DD9"/>
              </a:solidFill>
            </a:endParaRPr>
          </a:p>
        </p:txBody>
      </p:sp>
      <p:sp>
        <p:nvSpPr>
          <p:cNvPr id="16" name="TextBox 9"/>
          <p:cNvSpPr txBox="1">
            <a:spLocks noChangeArrowheads="1"/>
          </p:cNvSpPr>
          <p:nvPr/>
        </p:nvSpPr>
        <p:spPr bwMode="auto">
          <a:xfrm>
            <a:off x="3657600" y="760835"/>
            <a:ext cx="5867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sz="1400" i="1" dirty="0"/>
              <a:t>Leading Developer and Manufacturer of </a:t>
            </a:r>
            <a:r>
              <a:rPr lang="en-US" altLang="en-US" sz="1400" b="1" dirty="0">
                <a:solidFill>
                  <a:srgbClr val="0F7A85"/>
                </a:solidFill>
              </a:rPr>
              <a:t>In Vivo </a:t>
            </a:r>
            <a:r>
              <a:rPr lang="en-US" altLang="en-US" sz="1400" b="1" i="1" dirty="0">
                <a:solidFill>
                  <a:srgbClr val="0F7A85"/>
                </a:solidFill>
              </a:rPr>
              <a:t>and DNA Transfection Kits, Transfection Reagents and Electroporation Delivery Products </a:t>
            </a:r>
          </a:p>
        </p:txBody>
      </p:sp>
    </p:spTree>
    <p:extLst>
      <p:ext uri="{BB962C8B-B14F-4D97-AF65-F5344CB8AC3E}">
        <p14:creationId xmlns:p14="http://schemas.microsoft.com/office/powerpoint/2010/main" val="16019112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p:cNvSpPr>
          <p:nvPr/>
        </p:nvSpPr>
        <p:spPr bwMode="auto">
          <a:xfrm>
            <a:off x="1981200" y="1752601"/>
            <a:ext cx="8001000" cy="352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a:solidFill>
                  <a:schemeClr val="tx1"/>
                </a:solidFill>
                <a:latin typeface="Arial" panose="020B0604020202020204" pitchFamily="34" charset="0"/>
                <a:ea typeface="MS PGothic" panose="020B0600070205080204" pitchFamily="34" charset="-128"/>
              </a:defRPr>
            </a:lvl1pPr>
            <a:lvl2pPr marL="730250" indent="-2730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20000"/>
              </a:spcBef>
              <a:buClr>
                <a:srgbClr val="0BD0D9"/>
              </a:buClr>
              <a:buSzPct val="95000"/>
              <a:buFont typeface="Wingdings 2" panose="05020102010507070707" pitchFamily="18" charset="2"/>
              <a:buChar char=""/>
            </a:pPr>
            <a:endParaRPr lang="en-US" altLang="en-US"/>
          </a:p>
          <a:p>
            <a:pPr eaLnBrk="1" hangingPunct="1">
              <a:spcBef>
                <a:spcPct val="20000"/>
              </a:spcBef>
              <a:buClr>
                <a:srgbClr val="0BD0D9"/>
              </a:buClr>
              <a:buSzPct val="95000"/>
              <a:buFont typeface="Wingdings 2" panose="05020102010507070707" pitchFamily="18" charset="2"/>
              <a:buChar char=""/>
            </a:pPr>
            <a:endParaRPr lang="en-US" altLang="en-US" sz="1600" b="1">
              <a:solidFill>
                <a:srgbClr val="61C6D1"/>
              </a:solidFill>
            </a:endParaRPr>
          </a:p>
        </p:txBody>
      </p:sp>
      <p:sp>
        <p:nvSpPr>
          <p:cNvPr id="18437" name="Rectangle 13"/>
          <p:cNvSpPr>
            <a:spLocks noChangeArrowheads="1"/>
          </p:cNvSpPr>
          <p:nvPr/>
        </p:nvSpPr>
        <p:spPr bwMode="auto">
          <a:xfrm>
            <a:off x="2590800" y="6172201"/>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a:r>
              <a:rPr lang="en-US" altLang="en-US" sz="1400" b="1">
                <a:solidFill>
                  <a:srgbClr val="000000"/>
                </a:solidFill>
              </a:rPr>
              <a:t>Altogen Biosystems </a:t>
            </a:r>
            <a:r>
              <a:rPr lang="en-US" altLang="en-US" sz="1400" b="1">
                <a:solidFill>
                  <a:srgbClr val="000000"/>
                </a:solidFill>
                <a:latin typeface="Wingdings" panose="05000000000000000000" pitchFamily="2" charset="2"/>
                <a:sym typeface="Wingdings" panose="05000000000000000000" pitchFamily="2" charset="2"/>
              </a:rPr>
              <a:t></a:t>
            </a:r>
            <a:r>
              <a:rPr lang="pl-PL" altLang="en-US" sz="1400" b="1">
                <a:solidFill>
                  <a:srgbClr val="000000"/>
                </a:solidFill>
                <a:sym typeface="Wingdings" panose="05000000000000000000" pitchFamily="2" charset="2"/>
              </a:rPr>
              <a:t> </a:t>
            </a:r>
            <a:r>
              <a:rPr lang="pl-PL" altLang="en-US" sz="1400" b="1">
                <a:solidFill>
                  <a:srgbClr val="000000"/>
                </a:solidFill>
              </a:rPr>
              <a:t>848 Rainbow Blvd #823 </a:t>
            </a:r>
            <a:r>
              <a:rPr lang="en-US" altLang="en-US" sz="1400" b="1">
                <a:solidFill>
                  <a:srgbClr val="000000"/>
                </a:solidFill>
                <a:latin typeface="Wingdings" panose="05000000000000000000" pitchFamily="2" charset="2"/>
                <a:sym typeface="Wingdings" panose="05000000000000000000" pitchFamily="2" charset="2"/>
              </a:rPr>
              <a:t></a:t>
            </a:r>
            <a:r>
              <a:rPr lang="pl-PL" altLang="en-US" sz="1400" b="1">
                <a:solidFill>
                  <a:srgbClr val="000000"/>
                </a:solidFill>
                <a:sym typeface="Wingdings" panose="05000000000000000000" pitchFamily="2" charset="2"/>
              </a:rPr>
              <a:t> L</a:t>
            </a:r>
            <a:r>
              <a:rPr lang="pl-PL" altLang="en-US" sz="1400" b="1">
                <a:solidFill>
                  <a:srgbClr val="000000"/>
                </a:solidFill>
              </a:rPr>
              <a:t>as Vegas </a:t>
            </a:r>
            <a:r>
              <a:rPr lang="en-US" altLang="en-US" sz="1400" b="1">
                <a:solidFill>
                  <a:srgbClr val="000000"/>
                </a:solidFill>
                <a:latin typeface="Wingdings" panose="05000000000000000000" pitchFamily="2" charset="2"/>
                <a:sym typeface="Wingdings" panose="05000000000000000000" pitchFamily="2" charset="2"/>
              </a:rPr>
              <a:t></a:t>
            </a:r>
            <a:r>
              <a:rPr lang="pl-PL" altLang="en-US" sz="1400" b="1">
                <a:solidFill>
                  <a:srgbClr val="000000"/>
                </a:solidFill>
                <a:sym typeface="Wingdings" panose="05000000000000000000" pitchFamily="2" charset="2"/>
              </a:rPr>
              <a:t> N</a:t>
            </a:r>
            <a:r>
              <a:rPr lang="pl-PL" altLang="en-US" sz="1400" b="1">
                <a:solidFill>
                  <a:srgbClr val="000000"/>
                </a:solidFill>
              </a:rPr>
              <a:t>V </a:t>
            </a:r>
            <a:r>
              <a:rPr lang="en-US" altLang="en-US" sz="1400" b="1">
                <a:solidFill>
                  <a:srgbClr val="000000"/>
                </a:solidFill>
                <a:latin typeface="Wingdings" panose="05000000000000000000" pitchFamily="2" charset="2"/>
                <a:sym typeface="Wingdings" panose="05000000000000000000" pitchFamily="2" charset="2"/>
              </a:rPr>
              <a:t></a:t>
            </a:r>
            <a:r>
              <a:rPr lang="pl-PL" altLang="en-US" sz="1400" b="1">
                <a:solidFill>
                  <a:srgbClr val="000000"/>
                </a:solidFill>
                <a:sym typeface="Wingdings" panose="05000000000000000000" pitchFamily="2" charset="2"/>
              </a:rPr>
              <a:t> 8</a:t>
            </a:r>
            <a:r>
              <a:rPr lang="pl-PL" altLang="en-US" sz="1400" b="1">
                <a:solidFill>
                  <a:srgbClr val="000000"/>
                </a:solidFill>
              </a:rPr>
              <a:t>9107 </a:t>
            </a:r>
            <a:r>
              <a:rPr lang="en-US" altLang="en-US" sz="1400" b="1">
                <a:solidFill>
                  <a:srgbClr val="000000"/>
                </a:solidFill>
                <a:latin typeface="Wingdings" panose="05000000000000000000" pitchFamily="2" charset="2"/>
                <a:sym typeface="Wingdings" panose="05000000000000000000" pitchFamily="2" charset="2"/>
              </a:rPr>
              <a:t></a:t>
            </a:r>
            <a:r>
              <a:rPr lang="pl-PL" altLang="en-US" sz="1400" b="1">
                <a:solidFill>
                  <a:srgbClr val="000000"/>
                </a:solidFill>
                <a:sym typeface="Wingdings" panose="05000000000000000000" pitchFamily="2" charset="2"/>
              </a:rPr>
              <a:t> U</a:t>
            </a:r>
            <a:r>
              <a:rPr lang="pl-PL" altLang="en-US" sz="1400" b="1">
                <a:solidFill>
                  <a:srgbClr val="000000"/>
                </a:solidFill>
              </a:rPr>
              <a:t>SA</a:t>
            </a:r>
            <a:endParaRPr lang="pl-PL" altLang="en-US" sz="1400">
              <a:solidFill>
                <a:srgbClr val="000000"/>
              </a:solidFill>
            </a:endParaRPr>
          </a:p>
          <a:p>
            <a:pPr algn="ctr"/>
            <a:r>
              <a:rPr lang="pl-PL" altLang="en-US" sz="1400" b="1">
                <a:solidFill>
                  <a:srgbClr val="0F7A85"/>
                </a:solidFill>
              </a:rPr>
              <a:t>Telephone </a:t>
            </a:r>
            <a:r>
              <a:rPr lang="en-US" altLang="en-US" sz="1400" b="1">
                <a:solidFill>
                  <a:srgbClr val="0F7A85"/>
                </a:solidFill>
                <a:latin typeface="Wingdings" panose="05000000000000000000" pitchFamily="2" charset="2"/>
                <a:sym typeface="Wingdings" panose="05000000000000000000" pitchFamily="2" charset="2"/>
              </a:rPr>
              <a:t></a:t>
            </a:r>
            <a:r>
              <a:rPr lang="pl-PL" altLang="en-US" sz="1400" b="1">
                <a:solidFill>
                  <a:srgbClr val="0F7A85"/>
                </a:solidFill>
                <a:sym typeface="Wingdings" panose="05000000000000000000" pitchFamily="2" charset="2"/>
              </a:rPr>
              <a:t> </a:t>
            </a:r>
            <a:r>
              <a:rPr lang="pl-PL" altLang="en-US" sz="1400" b="1">
                <a:solidFill>
                  <a:srgbClr val="0F7A85"/>
                </a:solidFill>
              </a:rPr>
              <a:t>702 349 6103 </a:t>
            </a:r>
            <a:r>
              <a:rPr lang="en-US" altLang="en-US" sz="1400" b="1">
                <a:solidFill>
                  <a:srgbClr val="0F7A85"/>
                </a:solidFill>
                <a:latin typeface="Wingdings" panose="05000000000000000000" pitchFamily="2" charset="2"/>
                <a:sym typeface="Wingdings" panose="05000000000000000000" pitchFamily="2" charset="2"/>
              </a:rPr>
              <a:t></a:t>
            </a:r>
            <a:r>
              <a:rPr lang="pl-PL" altLang="en-US" sz="1400" b="1">
                <a:solidFill>
                  <a:srgbClr val="0F7A85"/>
                </a:solidFill>
                <a:sym typeface="Wingdings" panose="05000000000000000000" pitchFamily="2" charset="2"/>
              </a:rPr>
              <a:t> F</a:t>
            </a:r>
            <a:r>
              <a:rPr lang="pl-PL" altLang="en-US" sz="1400" b="1">
                <a:solidFill>
                  <a:srgbClr val="0F7A85"/>
                </a:solidFill>
              </a:rPr>
              <a:t>ax </a:t>
            </a:r>
            <a:r>
              <a:rPr lang="en-US" altLang="en-US" sz="1400" b="1">
                <a:solidFill>
                  <a:srgbClr val="0F7A85"/>
                </a:solidFill>
                <a:latin typeface="Wingdings" panose="05000000000000000000" pitchFamily="2" charset="2"/>
                <a:sym typeface="Wingdings" panose="05000000000000000000" pitchFamily="2" charset="2"/>
              </a:rPr>
              <a:t></a:t>
            </a:r>
            <a:r>
              <a:rPr lang="pl-PL" altLang="en-US" sz="1400" b="1">
                <a:solidFill>
                  <a:srgbClr val="0F7A85"/>
                </a:solidFill>
                <a:sym typeface="Wingdings" panose="05000000000000000000" pitchFamily="2" charset="2"/>
              </a:rPr>
              <a:t> </a:t>
            </a:r>
            <a:r>
              <a:rPr lang="pl-PL" altLang="en-US" sz="1400" b="1">
                <a:solidFill>
                  <a:srgbClr val="0F7A85"/>
                </a:solidFill>
              </a:rPr>
              <a:t>702 989-0841 </a:t>
            </a:r>
            <a:r>
              <a:rPr lang="en-US" altLang="en-US" sz="1400" b="1">
                <a:solidFill>
                  <a:srgbClr val="0F7A85"/>
                </a:solidFill>
                <a:latin typeface="Wingdings" panose="05000000000000000000" pitchFamily="2" charset="2"/>
                <a:sym typeface="Wingdings" panose="05000000000000000000" pitchFamily="2" charset="2"/>
              </a:rPr>
              <a:t></a:t>
            </a:r>
            <a:r>
              <a:rPr lang="en-US" altLang="en-US" sz="1400" b="1">
                <a:solidFill>
                  <a:srgbClr val="0F7A85"/>
                </a:solidFill>
                <a:cs typeface="Arial" panose="020B0604020202020204" pitchFamily="34" charset="0"/>
                <a:sym typeface="Wingdings" panose="05000000000000000000" pitchFamily="2" charset="2"/>
              </a:rPr>
              <a:t> email </a:t>
            </a:r>
            <a:r>
              <a:rPr lang="en-US" altLang="en-US" sz="1400" b="1">
                <a:solidFill>
                  <a:srgbClr val="0F7A85"/>
                </a:solidFill>
                <a:latin typeface="Wingdings" panose="05000000000000000000" pitchFamily="2" charset="2"/>
                <a:sym typeface="Wingdings" panose="05000000000000000000" pitchFamily="2" charset="2"/>
              </a:rPr>
              <a:t></a:t>
            </a:r>
            <a:r>
              <a:rPr lang="en-US" altLang="en-US" sz="1400" b="1">
                <a:solidFill>
                  <a:srgbClr val="0F7A85"/>
                </a:solidFill>
                <a:cs typeface="Arial" panose="020B0604020202020204" pitchFamily="34" charset="0"/>
                <a:sym typeface="Wingdings" panose="05000000000000000000" pitchFamily="2" charset="2"/>
              </a:rPr>
              <a:t> techserv@altogen.com</a:t>
            </a:r>
            <a:endParaRPr lang="pl-PL" altLang="en-US" sz="1400">
              <a:solidFill>
                <a:srgbClr val="0F7A85"/>
              </a:solidFill>
              <a:cs typeface="Arial" panose="020B0604020202020204" pitchFamily="34" charset="0"/>
            </a:endParaRPr>
          </a:p>
        </p:txBody>
      </p:sp>
      <p:sp>
        <p:nvSpPr>
          <p:cNvPr id="18438" name="Rectangle 1"/>
          <p:cNvSpPr>
            <a:spLocks noChangeArrowheads="1"/>
          </p:cNvSpPr>
          <p:nvPr/>
        </p:nvSpPr>
        <p:spPr bwMode="auto">
          <a:xfrm>
            <a:off x="1905000" y="2322513"/>
            <a:ext cx="82296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nSpc>
                <a:spcPct val="200000"/>
              </a:lnSpc>
              <a:buFont typeface="Arial" panose="020B0604020202020204" pitchFamily="34" charset="0"/>
              <a:buChar char="•"/>
            </a:pPr>
            <a:r>
              <a:rPr lang="en-US" altLang="en-US" dirty="0"/>
              <a:t>Our kits are </a:t>
            </a:r>
            <a:r>
              <a:rPr lang="en-US" altLang="en-US" b="1" dirty="0"/>
              <a:t>easy to use </a:t>
            </a:r>
            <a:r>
              <a:rPr lang="en-US" altLang="en-US" dirty="0"/>
              <a:t>and </a:t>
            </a:r>
            <a:r>
              <a:rPr lang="en-US" altLang="en-US" b="1" dirty="0"/>
              <a:t>effective: </a:t>
            </a:r>
            <a:r>
              <a:rPr lang="en-US" altLang="en-US" dirty="0"/>
              <a:t>Mix, </a:t>
            </a:r>
            <a:r>
              <a:rPr lang="en-US" altLang="en-US" dirty="0" smtClean="0"/>
              <a:t>dilute, vortex, </a:t>
            </a:r>
            <a:r>
              <a:rPr lang="en-US" altLang="en-US" dirty="0"/>
              <a:t>and inject!</a:t>
            </a:r>
            <a:endParaRPr lang="en-US" altLang="en-US" b="1" dirty="0"/>
          </a:p>
          <a:p>
            <a:pPr>
              <a:lnSpc>
                <a:spcPct val="200000"/>
              </a:lnSpc>
              <a:buFont typeface="Arial" panose="020B0604020202020204" pitchFamily="34" charset="0"/>
              <a:buChar char="•"/>
            </a:pPr>
            <a:r>
              <a:rPr lang="en-US" altLang="en-US" dirty="0"/>
              <a:t>Our kits allow for </a:t>
            </a:r>
            <a:r>
              <a:rPr lang="en-US" altLang="en-US" b="1" dirty="0"/>
              <a:t>sustained mRNA knockdown </a:t>
            </a:r>
            <a:r>
              <a:rPr lang="en-US" altLang="en-US" dirty="0"/>
              <a:t>after a </a:t>
            </a:r>
            <a:r>
              <a:rPr lang="en-US" altLang="en-US" b="1" dirty="0"/>
              <a:t>single</a:t>
            </a:r>
            <a:r>
              <a:rPr lang="en-US" altLang="en-US" dirty="0"/>
              <a:t> siRNA injection</a:t>
            </a:r>
          </a:p>
          <a:p>
            <a:pPr>
              <a:lnSpc>
                <a:spcPct val="200000"/>
              </a:lnSpc>
              <a:buFont typeface="Arial" panose="020B0604020202020204" pitchFamily="34" charset="0"/>
              <a:buChar char="•"/>
            </a:pPr>
            <a:r>
              <a:rPr lang="en-US" altLang="en-US" dirty="0"/>
              <a:t>Target </a:t>
            </a:r>
            <a:r>
              <a:rPr lang="en-US" altLang="en-US" b="1" dirty="0" smtClean="0"/>
              <a:t>kidney</a:t>
            </a:r>
            <a:r>
              <a:rPr lang="en-US" altLang="en-US" dirty="0" smtClean="0"/>
              <a:t> through </a:t>
            </a:r>
            <a:r>
              <a:rPr lang="en-US" altLang="en-US" dirty="0"/>
              <a:t>different administration routes.</a:t>
            </a:r>
          </a:p>
          <a:p>
            <a:pPr>
              <a:lnSpc>
                <a:spcPct val="200000"/>
              </a:lnSpc>
              <a:buFont typeface="Arial" panose="020B0604020202020204" pitchFamily="34" charset="0"/>
              <a:buChar char="•"/>
            </a:pPr>
            <a:r>
              <a:rPr lang="en-US" altLang="en-US" dirty="0"/>
              <a:t>There is very </a:t>
            </a:r>
            <a:r>
              <a:rPr lang="en-US" altLang="en-US" b="1" dirty="0"/>
              <a:t>low </a:t>
            </a:r>
            <a:r>
              <a:rPr lang="en-US" altLang="en-US" b="1" i="1" dirty="0"/>
              <a:t>in vivo </a:t>
            </a:r>
            <a:r>
              <a:rPr lang="en-US" altLang="en-US" b="1" dirty="0" smtClean="0"/>
              <a:t>toxicity </a:t>
            </a:r>
            <a:r>
              <a:rPr lang="en-US" altLang="en-US" dirty="0"/>
              <a:t>and it is safe to use as there is </a:t>
            </a:r>
            <a:r>
              <a:rPr lang="en-US" altLang="en-US" b="1" dirty="0"/>
              <a:t>no detectable inflammatory </a:t>
            </a:r>
            <a:r>
              <a:rPr lang="en-US" altLang="en-US" b="1" dirty="0" smtClean="0"/>
              <a:t>response (ELISA).</a:t>
            </a:r>
            <a:endParaRPr lang="en-US" altLang="en-US" b="1" dirty="0"/>
          </a:p>
          <a:p>
            <a:pPr>
              <a:lnSpc>
                <a:spcPct val="200000"/>
              </a:lnSpc>
              <a:buFont typeface="Arial" panose="020B0604020202020204" pitchFamily="34" charset="0"/>
              <a:buChar char="•"/>
            </a:pPr>
            <a:r>
              <a:rPr lang="en-US" altLang="en-US" dirty="0"/>
              <a:t>Used for preclinical research </a:t>
            </a:r>
            <a:r>
              <a:rPr lang="en-US" altLang="en-US" b="1" dirty="0"/>
              <a:t>worldwide!</a:t>
            </a:r>
          </a:p>
        </p:txBody>
      </p:sp>
      <p:pic>
        <p:nvPicPr>
          <p:cNvPr id="10" name="Picture 6" descr="Screen Shot 2015-07-24 at 3.43.58 PM.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52601" y="304800"/>
            <a:ext cx="1814513" cy="101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5"/>
          <p:cNvSpPr txBox="1">
            <a:spLocks noChangeArrowheads="1"/>
          </p:cNvSpPr>
          <p:nvPr/>
        </p:nvSpPr>
        <p:spPr bwMode="auto">
          <a:xfrm>
            <a:off x="1880807" y="1301358"/>
            <a:ext cx="86804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i="1" dirty="0"/>
              <a:t>Products </a:t>
            </a:r>
            <a:r>
              <a:rPr lang="en-US" altLang="en-US" i="1" dirty="0" smtClean="0"/>
              <a:t>&gt; </a:t>
            </a:r>
            <a:r>
              <a:rPr lang="en-US" altLang="en-US" sz="2600" b="1" i="1" dirty="0" smtClean="0"/>
              <a:t>Kidney </a:t>
            </a:r>
            <a:r>
              <a:rPr lang="en-US" altLang="en-US" sz="2000" i="1" dirty="0" smtClean="0"/>
              <a:t> </a:t>
            </a:r>
            <a:r>
              <a:rPr lang="en-US" altLang="en-US" sz="2600" b="1" dirty="0" smtClean="0"/>
              <a:t>In </a:t>
            </a:r>
            <a:r>
              <a:rPr lang="en-US" altLang="en-US" sz="2600" b="1" dirty="0"/>
              <a:t>Vivo </a:t>
            </a:r>
            <a:r>
              <a:rPr lang="en-US" altLang="en-US" sz="2600" b="1" i="1" dirty="0"/>
              <a:t>Transfection Kit </a:t>
            </a:r>
          </a:p>
        </p:txBody>
      </p:sp>
      <p:sp>
        <p:nvSpPr>
          <p:cNvPr id="12" name="Text Box 4"/>
          <p:cNvSpPr txBox="1">
            <a:spLocks noChangeArrowheads="1"/>
          </p:cNvSpPr>
          <p:nvPr/>
        </p:nvSpPr>
        <p:spPr bwMode="auto">
          <a:xfrm>
            <a:off x="1880807" y="1712552"/>
            <a:ext cx="78232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2200" b="1" dirty="0" smtClean="0">
                <a:solidFill>
                  <a:srgbClr val="009DD9"/>
                </a:solidFill>
              </a:rPr>
              <a:t>Product Details</a:t>
            </a:r>
            <a:endParaRPr lang="en-US" altLang="en-US" sz="2200" b="1" dirty="0">
              <a:solidFill>
                <a:srgbClr val="009DD9"/>
              </a:solidFill>
            </a:endParaRPr>
          </a:p>
        </p:txBody>
      </p:sp>
      <p:sp>
        <p:nvSpPr>
          <p:cNvPr id="9" name="TextBox 9"/>
          <p:cNvSpPr txBox="1">
            <a:spLocks noChangeArrowheads="1"/>
          </p:cNvSpPr>
          <p:nvPr/>
        </p:nvSpPr>
        <p:spPr bwMode="auto">
          <a:xfrm>
            <a:off x="3657600" y="760835"/>
            <a:ext cx="5867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sz="1400" i="1" dirty="0"/>
              <a:t>Leading Developer and Manufacturer of </a:t>
            </a:r>
            <a:r>
              <a:rPr lang="en-US" altLang="en-US" sz="1400" b="1" dirty="0">
                <a:solidFill>
                  <a:srgbClr val="0F7A85"/>
                </a:solidFill>
              </a:rPr>
              <a:t>In Vivo </a:t>
            </a:r>
            <a:r>
              <a:rPr lang="en-US" altLang="en-US" sz="1400" b="1" i="1" dirty="0">
                <a:solidFill>
                  <a:srgbClr val="0F7A85"/>
                </a:solidFill>
              </a:rPr>
              <a:t>and DNA Transfection Kits, Transfection Reagents and Electroporation Delivery Products </a:t>
            </a:r>
          </a:p>
        </p:txBody>
      </p:sp>
    </p:spTree>
    <p:extLst>
      <p:ext uri="{BB962C8B-B14F-4D97-AF65-F5344CB8AC3E}">
        <p14:creationId xmlns:p14="http://schemas.microsoft.com/office/powerpoint/2010/main" val="14540198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p:cNvSpPr>
          <p:nvPr/>
        </p:nvSpPr>
        <p:spPr bwMode="auto">
          <a:xfrm>
            <a:off x="1146464" y="2407229"/>
            <a:ext cx="8001000" cy="352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20000"/>
              </a:spcBef>
              <a:buClr>
                <a:srgbClr val="0BD0D9"/>
              </a:buClr>
              <a:buSzPct val="95000"/>
              <a:buFont typeface="Wingdings 2" panose="05020102010507070707" pitchFamily="18" charset="2"/>
              <a:buChar char=""/>
            </a:pPr>
            <a:endParaRPr lang="en-US" altLang="en-US"/>
          </a:p>
        </p:txBody>
      </p:sp>
      <p:pic>
        <p:nvPicPr>
          <p:cNvPr id="3" name="Picture 2" descr="In Vivo Kidney Transfection Kit Kidney Tumo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52066" y="2082656"/>
            <a:ext cx="5305425" cy="324802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558636" y="5513385"/>
            <a:ext cx="9154391" cy="1169551"/>
          </a:xfrm>
          <a:prstGeom prst="rect">
            <a:avLst/>
          </a:prstGeom>
        </p:spPr>
        <p:txBody>
          <a:bodyPr wrap="square">
            <a:spAutoFit/>
          </a:bodyPr>
          <a:lstStyle/>
          <a:p>
            <a:r>
              <a:rPr lang="en-US" sz="1400" b="1" dirty="0">
                <a:latin typeface="Arial" pitchFamily="34" charset="0"/>
                <a:cs typeface="Arial" pitchFamily="34" charset="0"/>
              </a:rPr>
              <a:t>Figure 1.</a:t>
            </a:r>
            <a:r>
              <a:rPr lang="en-US" sz="1400" dirty="0">
                <a:latin typeface="Arial" pitchFamily="34" charset="0"/>
                <a:cs typeface="Arial" pitchFamily="34" charset="0"/>
              </a:rPr>
              <a:t> Systemic administration (</a:t>
            </a:r>
            <a:r>
              <a:rPr lang="en-US" sz="1400" dirty="0" err="1">
                <a:latin typeface="Arial" pitchFamily="34" charset="0"/>
                <a:cs typeface="Arial" pitchFamily="34" charset="0"/>
              </a:rPr>
              <a:t>i.v.</a:t>
            </a:r>
            <a:r>
              <a:rPr lang="en-US" sz="1400" dirty="0">
                <a:latin typeface="Arial" pitchFamily="34" charset="0"/>
                <a:cs typeface="Arial" pitchFamily="34" charset="0"/>
              </a:rPr>
              <a:t>) of Kidney </a:t>
            </a:r>
            <a:r>
              <a:rPr lang="en-US" sz="1400" i="1" dirty="0">
                <a:latin typeface="Arial" pitchFamily="34" charset="0"/>
                <a:cs typeface="Arial" pitchFamily="34" charset="0"/>
              </a:rPr>
              <a:t>In Vivo </a:t>
            </a:r>
            <a:r>
              <a:rPr lang="en-US" sz="1400" dirty="0">
                <a:latin typeface="Arial" pitchFamily="34" charset="0"/>
                <a:cs typeface="Arial" pitchFamily="34" charset="0"/>
              </a:rPr>
              <a:t>Transfection Reagent conjugated with 80 </a:t>
            </a:r>
            <a:r>
              <a:rPr lang="en-US" sz="1400" dirty="0" err="1">
                <a:latin typeface="Arial" pitchFamily="34" charset="0"/>
                <a:cs typeface="Arial" pitchFamily="34" charset="0"/>
              </a:rPr>
              <a:t>ug</a:t>
            </a:r>
            <a:r>
              <a:rPr lang="en-US" sz="1400" dirty="0">
                <a:latin typeface="Arial" pitchFamily="34" charset="0"/>
                <a:cs typeface="Arial" pitchFamily="34" charset="0"/>
              </a:rPr>
              <a:t> of chemically modified </a:t>
            </a:r>
            <a:r>
              <a:rPr lang="en-US" sz="1400" dirty="0" err="1">
                <a:latin typeface="Arial" pitchFamily="34" charset="0"/>
                <a:cs typeface="Arial" pitchFamily="34" charset="0"/>
              </a:rPr>
              <a:t>siRNA</a:t>
            </a:r>
            <a:r>
              <a:rPr lang="en-US" sz="1400" dirty="0">
                <a:latin typeface="Arial" pitchFamily="34" charset="0"/>
                <a:cs typeface="Arial" pitchFamily="34" charset="0"/>
              </a:rPr>
              <a:t> targeting </a:t>
            </a:r>
            <a:r>
              <a:rPr lang="en-US" sz="1400" dirty="0" err="1">
                <a:latin typeface="Arial" pitchFamily="34" charset="0"/>
                <a:cs typeface="Arial" pitchFamily="34" charset="0"/>
              </a:rPr>
              <a:t>Lamin</a:t>
            </a:r>
            <a:r>
              <a:rPr lang="en-US" sz="1400" dirty="0">
                <a:latin typeface="Arial" pitchFamily="34" charset="0"/>
                <a:cs typeface="Arial" pitchFamily="34" charset="0"/>
              </a:rPr>
              <a:t> A/C mRNA or non-silencing control </a:t>
            </a:r>
            <a:r>
              <a:rPr lang="en-US" sz="1400" dirty="0" err="1">
                <a:latin typeface="Arial" pitchFamily="34" charset="0"/>
                <a:cs typeface="Arial" pitchFamily="34" charset="0"/>
              </a:rPr>
              <a:t>siRNA</a:t>
            </a:r>
            <a:r>
              <a:rPr lang="en-US" sz="1400" dirty="0">
                <a:latin typeface="Arial" pitchFamily="34" charset="0"/>
                <a:cs typeface="Arial" pitchFamily="34" charset="0"/>
              </a:rPr>
              <a:t> following the recommended protocol. Tissues (Liver, Brain, Muscle, Kidney, Tumor, Heart, Spleen, Lung) were collected and RNA isolated 24 hours after first injection. Samples were analyzed by </a:t>
            </a:r>
            <a:r>
              <a:rPr lang="en-US" sz="1400" dirty="0" err="1">
                <a:latin typeface="Arial" pitchFamily="34" charset="0"/>
                <a:cs typeface="Arial" pitchFamily="34" charset="0"/>
              </a:rPr>
              <a:t>qRT</a:t>
            </a:r>
            <a:r>
              <a:rPr lang="en-US" sz="1400" dirty="0">
                <a:latin typeface="Arial" pitchFamily="34" charset="0"/>
                <a:cs typeface="Arial" pitchFamily="34" charset="0"/>
              </a:rPr>
              <a:t>-PCR for </a:t>
            </a:r>
            <a:r>
              <a:rPr lang="en-US" sz="1400" dirty="0" err="1">
                <a:latin typeface="Arial" pitchFamily="34" charset="0"/>
                <a:cs typeface="Arial" pitchFamily="34" charset="0"/>
              </a:rPr>
              <a:t>Lamin</a:t>
            </a:r>
            <a:r>
              <a:rPr lang="en-US" sz="1400" dirty="0">
                <a:latin typeface="Arial" pitchFamily="34" charset="0"/>
                <a:cs typeface="Arial" pitchFamily="34" charset="0"/>
              </a:rPr>
              <a:t> A/C gene expression levels. Ribosomal RNA levels were used to normalize the </a:t>
            </a:r>
            <a:r>
              <a:rPr lang="en-US" sz="1400" dirty="0" err="1">
                <a:latin typeface="Arial" pitchFamily="34" charset="0"/>
                <a:cs typeface="Arial" pitchFamily="34" charset="0"/>
              </a:rPr>
              <a:t>Lamin</a:t>
            </a:r>
            <a:r>
              <a:rPr lang="en-US" sz="1400" dirty="0">
                <a:latin typeface="Arial" pitchFamily="34" charset="0"/>
                <a:cs typeface="Arial" pitchFamily="34" charset="0"/>
              </a:rPr>
              <a:t> A/C data. Data are means ± SD (n=7).</a:t>
            </a:r>
          </a:p>
        </p:txBody>
      </p:sp>
      <p:pic>
        <p:nvPicPr>
          <p:cNvPr id="10" name="Picture 6" descr="Screen Shot 2015-07-24 at 3.43.58 PM.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52601" y="304800"/>
            <a:ext cx="1814513" cy="101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5"/>
          <p:cNvSpPr txBox="1">
            <a:spLocks noChangeArrowheads="1"/>
          </p:cNvSpPr>
          <p:nvPr/>
        </p:nvSpPr>
        <p:spPr bwMode="auto">
          <a:xfrm>
            <a:off x="1880807" y="1301358"/>
            <a:ext cx="86804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i="1" dirty="0"/>
              <a:t>Products </a:t>
            </a:r>
            <a:r>
              <a:rPr lang="en-US" altLang="en-US" i="1" dirty="0" smtClean="0"/>
              <a:t>&gt; </a:t>
            </a:r>
            <a:r>
              <a:rPr lang="en-US" altLang="en-US" sz="2600" b="1" i="1" dirty="0" smtClean="0"/>
              <a:t>Kidney </a:t>
            </a:r>
            <a:r>
              <a:rPr lang="en-US" altLang="en-US" sz="2000" i="1" dirty="0" smtClean="0"/>
              <a:t> </a:t>
            </a:r>
            <a:r>
              <a:rPr lang="en-US" altLang="en-US" sz="2600" b="1" dirty="0" smtClean="0"/>
              <a:t>In </a:t>
            </a:r>
            <a:r>
              <a:rPr lang="en-US" altLang="en-US" sz="2600" b="1" dirty="0"/>
              <a:t>Vivo </a:t>
            </a:r>
            <a:r>
              <a:rPr lang="en-US" altLang="en-US" sz="2600" b="1" i="1" dirty="0"/>
              <a:t>Transfection Kit </a:t>
            </a:r>
          </a:p>
        </p:txBody>
      </p:sp>
      <p:sp>
        <p:nvSpPr>
          <p:cNvPr id="12" name="Text Box 4"/>
          <p:cNvSpPr txBox="1">
            <a:spLocks noChangeArrowheads="1"/>
          </p:cNvSpPr>
          <p:nvPr/>
        </p:nvSpPr>
        <p:spPr bwMode="auto">
          <a:xfrm>
            <a:off x="1880807" y="1712552"/>
            <a:ext cx="78232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2200" b="1" dirty="0" smtClean="0">
                <a:solidFill>
                  <a:srgbClr val="009DD9"/>
                </a:solidFill>
              </a:rPr>
              <a:t>Data</a:t>
            </a:r>
            <a:endParaRPr lang="en-US" altLang="en-US" sz="2200" b="1" dirty="0">
              <a:solidFill>
                <a:srgbClr val="009DD9"/>
              </a:solidFill>
            </a:endParaRPr>
          </a:p>
        </p:txBody>
      </p:sp>
      <p:sp>
        <p:nvSpPr>
          <p:cNvPr id="8" name="TextBox 9"/>
          <p:cNvSpPr txBox="1">
            <a:spLocks noChangeArrowheads="1"/>
          </p:cNvSpPr>
          <p:nvPr/>
        </p:nvSpPr>
        <p:spPr bwMode="auto">
          <a:xfrm>
            <a:off x="3657600" y="760835"/>
            <a:ext cx="5867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sz="1400" i="1" dirty="0"/>
              <a:t>Leading Developer and Manufacturer of </a:t>
            </a:r>
            <a:r>
              <a:rPr lang="en-US" altLang="en-US" sz="1400" b="1" dirty="0">
                <a:solidFill>
                  <a:srgbClr val="0F7A85"/>
                </a:solidFill>
              </a:rPr>
              <a:t>In Vivo </a:t>
            </a:r>
            <a:r>
              <a:rPr lang="en-US" altLang="en-US" sz="1400" b="1" i="1" dirty="0">
                <a:solidFill>
                  <a:srgbClr val="0F7A85"/>
                </a:solidFill>
              </a:rPr>
              <a:t>and DNA Transfection Kits, Transfection Reagents and Electroporation Delivery Products </a:t>
            </a:r>
          </a:p>
        </p:txBody>
      </p:sp>
    </p:spTree>
    <p:extLst>
      <p:ext uri="{BB962C8B-B14F-4D97-AF65-F5344CB8AC3E}">
        <p14:creationId xmlns:p14="http://schemas.microsoft.com/office/powerpoint/2010/main" val="36939823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p:cNvSpPr>
          <p:nvPr/>
        </p:nvSpPr>
        <p:spPr bwMode="auto">
          <a:xfrm>
            <a:off x="2362200" y="2438401"/>
            <a:ext cx="8001000" cy="352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20000"/>
              </a:spcBef>
              <a:buClr>
                <a:srgbClr val="0BD0D9"/>
              </a:buClr>
              <a:buSzPct val="95000"/>
              <a:buFont typeface="Wingdings 2" panose="05020102010507070707" pitchFamily="18" charset="2"/>
              <a:buChar char=""/>
            </a:pPr>
            <a:endParaRPr lang="en-US" altLang="en-US"/>
          </a:p>
        </p:txBody>
      </p:sp>
      <p:pic>
        <p:nvPicPr>
          <p:cNvPr id="2" name="Picture 2" descr="In Vivo Kidney Transfection Reag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7375" y="1856509"/>
            <a:ext cx="5314950" cy="325755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683327" y="5131842"/>
            <a:ext cx="8354291" cy="1600438"/>
          </a:xfrm>
          <a:prstGeom prst="rect">
            <a:avLst/>
          </a:prstGeom>
        </p:spPr>
        <p:txBody>
          <a:bodyPr wrap="square">
            <a:spAutoFit/>
          </a:bodyPr>
          <a:lstStyle/>
          <a:p>
            <a:r>
              <a:rPr lang="en-US" sz="1400" b="1" dirty="0">
                <a:latin typeface="Arial" pitchFamily="34" charset="0"/>
                <a:cs typeface="Arial" pitchFamily="34" charset="0"/>
              </a:rPr>
              <a:t>Figure 2.</a:t>
            </a:r>
            <a:r>
              <a:rPr lang="en-US" sz="1400" dirty="0">
                <a:latin typeface="Arial" pitchFamily="34" charset="0"/>
                <a:cs typeface="Arial" pitchFamily="34" charset="0"/>
              </a:rPr>
              <a:t> </a:t>
            </a:r>
            <a:r>
              <a:rPr lang="en-US" sz="1400" dirty="0" err="1">
                <a:latin typeface="Arial" pitchFamily="34" charset="0"/>
                <a:cs typeface="Arial" pitchFamily="34" charset="0"/>
              </a:rPr>
              <a:t>Intratumoral</a:t>
            </a:r>
            <a:r>
              <a:rPr lang="en-US" sz="1400" dirty="0">
                <a:latin typeface="Arial" pitchFamily="34" charset="0"/>
                <a:cs typeface="Arial" pitchFamily="34" charset="0"/>
              </a:rPr>
              <a:t> administration (i.t.) of Kidney </a:t>
            </a:r>
            <a:r>
              <a:rPr lang="en-US" sz="1400" i="1" dirty="0">
                <a:latin typeface="Arial" pitchFamily="34" charset="0"/>
                <a:cs typeface="Arial" pitchFamily="34" charset="0"/>
              </a:rPr>
              <a:t>In Vivo </a:t>
            </a:r>
            <a:r>
              <a:rPr lang="en-US" sz="1400" dirty="0">
                <a:latin typeface="Arial" pitchFamily="34" charset="0"/>
                <a:cs typeface="Arial" pitchFamily="34" charset="0"/>
              </a:rPr>
              <a:t>Transfection Reagent conjugated with 80 </a:t>
            </a:r>
            <a:r>
              <a:rPr lang="en-US" sz="1400" dirty="0" err="1">
                <a:latin typeface="Arial" pitchFamily="34" charset="0"/>
                <a:cs typeface="Arial" pitchFamily="34" charset="0"/>
              </a:rPr>
              <a:t>ug</a:t>
            </a:r>
            <a:r>
              <a:rPr lang="en-US" sz="1400" dirty="0">
                <a:latin typeface="Arial" pitchFamily="34" charset="0"/>
                <a:cs typeface="Arial" pitchFamily="34" charset="0"/>
              </a:rPr>
              <a:t> of chemically modified </a:t>
            </a:r>
            <a:r>
              <a:rPr lang="en-US" sz="1400" dirty="0" err="1">
                <a:latin typeface="Arial" pitchFamily="34" charset="0"/>
                <a:cs typeface="Arial" pitchFamily="34" charset="0"/>
              </a:rPr>
              <a:t>siRNA</a:t>
            </a:r>
            <a:r>
              <a:rPr lang="en-US" sz="1400" dirty="0">
                <a:latin typeface="Arial" pitchFamily="34" charset="0"/>
                <a:cs typeface="Arial" pitchFamily="34" charset="0"/>
              </a:rPr>
              <a:t> targeting </a:t>
            </a:r>
            <a:r>
              <a:rPr lang="en-US" sz="1400" dirty="0" err="1">
                <a:latin typeface="Arial" pitchFamily="34" charset="0"/>
                <a:cs typeface="Arial" pitchFamily="34" charset="0"/>
              </a:rPr>
              <a:t>Lamin</a:t>
            </a:r>
            <a:r>
              <a:rPr lang="en-US" sz="1400" dirty="0">
                <a:latin typeface="Arial" pitchFamily="34" charset="0"/>
                <a:cs typeface="Arial" pitchFamily="34" charset="0"/>
              </a:rPr>
              <a:t> A/C mRNA or non-silencing control </a:t>
            </a:r>
            <a:r>
              <a:rPr lang="en-US" sz="1400" dirty="0" err="1">
                <a:latin typeface="Arial" pitchFamily="34" charset="0"/>
                <a:cs typeface="Arial" pitchFamily="34" charset="0"/>
              </a:rPr>
              <a:t>siRNA</a:t>
            </a:r>
            <a:r>
              <a:rPr lang="en-US" sz="1400" dirty="0">
                <a:latin typeface="Arial" pitchFamily="34" charset="0"/>
                <a:cs typeface="Arial" pitchFamily="34" charset="0"/>
              </a:rPr>
              <a:t> following the recommended protocol. Animal model is NOD/SCID </a:t>
            </a:r>
            <a:r>
              <a:rPr lang="en-US" sz="1400" dirty="0" err="1">
                <a:latin typeface="Arial" pitchFamily="34" charset="0"/>
                <a:cs typeface="Arial" pitchFamily="34" charset="0"/>
              </a:rPr>
              <a:t>xenograft</a:t>
            </a:r>
            <a:r>
              <a:rPr lang="en-US" sz="1400" dirty="0">
                <a:latin typeface="Arial" pitchFamily="34" charset="0"/>
                <a:cs typeface="Arial" pitchFamily="34" charset="0"/>
              </a:rPr>
              <a:t> mouse bearing flank tumor of human origin (kidney cancer cell line). Tissues (Liver, Brain, Muscle, Kidney, Tumor, Heart, Spleen, Lung) were collected and RNA isolated 24 hours after first injection. Samples were analyzed by </a:t>
            </a:r>
            <a:r>
              <a:rPr lang="en-US" sz="1400" dirty="0" err="1">
                <a:latin typeface="Arial" pitchFamily="34" charset="0"/>
                <a:cs typeface="Arial" pitchFamily="34" charset="0"/>
              </a:rPr>
              <a:t>qRT</a:t>
            </a:r>
            <a:r>
              <a:rPr lang="en-US" sz="1400" dirty="0">
                <a:latin typeface="Arial" pitchFamily="34" charset="0"/>
                <a:cs typeface="Arial" pitchFamily="34" charset="0"/>
              </a:rPr>
              <a:t>-PCR for </a:t>
            </a:r>
            <a:r>
              <a:rPr lang="en-US" sz="1400" dirty="0" err="1">
                <a:latin typeface="Arial" pitchFamily="34" charset="0"/>
                <a:cs typeface="Arial" pitchFamily="34" charset="0"/>
              </a:rPr>
              <a:t>Lamin</a:t>
            </a:r>
            <a:r>
              <a:rPr lang="en-US" sz="1400" dirty="0">
                <a:latin typeface="Arial" pitchFamily="34" charset="0"/>
                <a:cs typeface="Arial" pitchFamily="34" charset="0"/>
              </a:rPr>
              <a:t> A/C gene expression levels. Ribosomal RNA levels were used to normalize the </a:t>
            </a:r>
            <a:r>
              <a:rPr lang="en-US" sz="1400" dirty="0" err="1">
                <a:latin typeface="Arial" pitchFamily="34" charset="0"/>
                <a:cs typeface="Arial" pitchFamily="34" charset="0"/>
              </a:rPr>
              <a:t>Lamin</a:t>
            </a:r>
            <a:r>
              <a:rPr lang="en-US" sz="1400" dirty="0">
                <a:latin typeface="Arial" pitchFamily="34" charset="0"/>
                <a:cs typeface="Arial" pitchFamily="34" charset="0"/>
              </a:rPr>
              <a:t> A/C data. Data are means ± SD (n=7).</a:t>
            </a:r>
          </a:p>
        </p:txBody>
      </p:sp>
      <p:pic>
        <p:nvPicPr>
          <p:cNvPr id="10" name="Picture 6" descr="Screen Shot 2015-07-24 at 3.43.58 PM.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52601" y="304800"/>
            <a:ext cx="1814513" cy="101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5"/>
          <p:cNvSpPr txBox="1">
            <a:spLocks noChangeArrowheads="1"/>
          </p:cNvSpPr>
          <p:nvPr/>
        </p:nvSpPr>
        <p:spPr bwMode="auto">
          <a:xfrm>
            <a:off x="1880807" y="1301358"/>
            <a:ext cx="86804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i="1" dirty="0"/>
              <a:t>Products </a:t>
            </a:r>
            <a:r>
              <a:rPr lang="en-US" altLang="en-US" i="1" dirty="0" smtClean="0"/>
              <a:t>&gt; </a:t>
            </a:r>
            <a:r>
              <a:rPr lang="en-US" altLang="en-US" sz="2600" b="1" i="1" dirty="0" smtClean="0"/>
              <a:t>Kidney </a:t>
            </a:r>
            <a:r>
              <a:rPr lang="en-US" altLang="en-US" sz="2000" i="1" dirty="0" smtClean="0"/>
              <a:t> </a:t>
            </a:r>
            <a:r>
              <a:rPr lang="en-US" altLang="en-US" sz="2600" b="1" dirty="0" smtClean="0"/>
              <a:t>In </a:t>
            </a:r>
            <a:r>
              <a:rPr lang="en-US" altLang="en-US" sz="2600" b="1" dirty="0"/>
              <a:t>Vivo </a:t>
            </a:r>
            <a:r>
              <a:rPr lang="en-US" altLang="en-US" sz="2600" b="1" i="1" dirty="0"/>
              <a:t>Transfection Kit </a:t>
            </a:r>
          </a:p>
        </p:txBody>
      </p:sp>
      <p:sp>
        <p:nvSpPr>
          <p:cNvPr id="12" name="Text Box 4"/>
          <p:cNvSpPr txBox="1">
            <a:spLocks noChangeArrowheads="1"/>
          </p:cNvSpPr>
          <p:nvPr/>
        </p:nvSpPr>
        <p:spPr bwMode="auto">
          <a:xfrm>
            <a:off x="1880807" y="1712552"/>
            <a:ext cx="78232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2200" b="1" dirty="0" smtClean="0">
                <a:solidFill>
                  <a:srgbClr val="009DD9"/>
                </a:solidFill>
              </a:rPr>
              <a:t>Data</a:t>
            </a:r>
            <a:endParaRPr lang="en-US" altLang="en-US" sz="2200" b="1" dirty="0">
              <a:solidFill>
                <a:srgbClr val="009DD9"/>
              </a:solidFill>
            </a:endParaRPr>
          </a:p>
        </p:txBody>
      </p:sp>
      <p:sp>
        <p:nvSpPr>
          <p:cNvPr id="8" name="TextBox 9"/>
          <p:cNvSpPr txBox="1">
            <a:spLocks noChangeArrowheads="1"/>
          </p:cNvSpPr>
          <p:nvPr/>
        </p:nvSpPr>
        <p:spPr bwMode="auto">
          <a:xfrm>
            <a:off x="3657600" y="760835"/>
            <a:ext cx="5867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sz="1400" i="1" dirty="0"/>
              <a:t>Leading Developer and Manufacturer of </a:t>
            </a:r>
            <a:r>
              <a:rPr lang="en-US" altLang="en-US" sz="1400" b="1" dirty="0">
                <a:solidFill>
                  <a:srgbClr val="0F7A85"/>
                </a:solidFill>
              </a:rPr>
              <a:t>In Vivo </a:t>
            </a:r>
            <a:r>
              <a:rPr lang="en-US" altLang="en-US" sz="1400" b="1" i="1" dirty="0">
                <a:solidFill>
                  <a:srgbClr val="0F7A85"/>
                </a:solidFill>
              </a:rPr>
              <a:t>and DNA Transfection Kits, Transfection Reagents and Electroporation Delivery Products </a:t>
            </a:r>
          </a:p>
        </p:txBody>
      </p:sp>
    </p:spTree>
    <p:extLst>
      <p:ext uri="{BB962C8B-B14F-4D97-AF65-F5344CB8AC3E}">
        <p14:creationId xmlns:p14="http://schemas.microsoft.com/office/powerpoint/2010/main" val="14710807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p:cNvSpPr>
          <p:nvPr/>
        </p:nvSpPr>
        <p:spPr bwMode="auto">
          <a:xfrm>
            <a:off x="2362200" y="2438401"/>
            <a:ext cx="8001000" cy="352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20000"/>
              </a:spcBef>
              <a:buClr>
                <a:srgbClr val="0BD0D9"/>
              </a:buClr>
              <a:buSzPct val="95000"/>
              <a:buFont typeface="Wingdings 2" panose="05020102010507070707" pitchFamily="18" charset="2"/>
              <a:buChar char=""/>
            </a:pPr>
            <a:endParaRPr lang="en-US" altLang="en-US"/>
          </a:p>
        </p:txBody>
      </p:sp>
      <p:sp>
        <p:nvSpPr>
          <p:cNvPr id="4" name="Rectangle 3"/>
          <p:cNvSpPr/>
          <p:nvPr/>
        </p:nvSpPr>
        <p:spPr>
          <a:xfrm>
            <a:off x="1644444" y="5609287"/>
            <a:ext cx="8354291" cy="1169551"/>
          </a:xfrm>
          <a:prstGeom prst="rect">
            <a:avLst/>
          </a:prstGeom>
        </p:spPr>
        <p:txBody>
          <a:bodyPr wrap="square">
            <a:spAutoFit/>
          </a:bodyPr>
          <a:lstStyle/>
          <a:p>
            <a:r>
              <a:rPr lang="en-US" sz="1400" b="1" dirty="0">
                <a:latin typeface="Arial" pitchFamily="34" charset="0"/>
                <a:cs typeface="Arial" pitchFamily="34" charset="0"/>
              </a:rPr>
              <a:t>Figure 3</a:t>
            </a:r>
            <a:r>
              <a:rPr lang="en-US" sz="1400" b="1" dirty="0" smtClean="0">
                <a:latin typeface="Arial" pitchFamily="34" charset="0"/>
                <a:cs typeface="Arial" pitchFamily="34" charset="0"/>
              </a:rPr>
              <a:t>.</a:t>
            </a:r>
            <a:r>
              <a:rPr lang="en-US" sz="1400" dirty="0">
                <a:latin typeface="Arial" pitchFamily="34" charset="0"/>
                <a:cs typeface="Arial" pitchFamily="34" charset="0"/>
              </a:rPr>
              <a:t> Systemic administration (</a:t>
            </a:r>
            <a:r>
              <a:rPr lang="en-US" sz="1400" dirty="0" err="1">
                <a:latin typeface="Arial" pitchFamily="34" charset="0"/>
                <a:cs typeface="Arial" pitchFamily="34" charset="0"/>
              </a:rPr>
              <a:t>i.v.</a:t>
            </a:r>
            <a:r>
              <a:rPr lang="en-US" sz="1400" dirty="0">
                <a:latin typeface="Arial" pitchFamily="34" charset="0"/>
                <a:cs typeface="Arial" pitchFamily="34" charset="0"/>
              </a:rPr>
              <a:t>) of Kidney </a:t>
            </a:r>
            <a:r>
              <a:rPr lang="en-US" sz="1400" i="1" dirty="0">
                <a:latin typeface="Arial" pitchFamily="34" charset="0"/>
                <a:cs typeface="Arial" pitchFamily="34" charset="0"/>
              </a:rPr>
              <a:t>In Vivo </a:t>
            </a:r>
            <a:r>
              <a:rPr lang="en-US" sz="1400" dirty="0">
                <a:latin typeface="Arial" pitchFamily="34" charset="0"/>
                <a:cs typeface="Arial" pitchFamily="34" charset="0"/>
              </a:rPr>
              <a:t>Transfection Reagent conjugated with 80 </a:t>
            </a:r>
            <a:r>
              <a:rPr lang="en-US" sz="1400" dirty="0" err="1">
                <a:latin typeface="Arial" pitchFamily="34" charset="0"/>
                <a:cs typeface="Arial" pitchFamily="34" charset="0"/>
              </a:rPr>
              <a:t>ug</a:t>
            </a:r>
            <a:r>
              <a:rPr lang="en-US" sz="1400" dirty="0">
                <a:latin typeface="Arial" pitchFamily="34" charset="0"/>
                <a:cs typeface="Arial" pitchFamily="34" charset="0"/>
              </a:rPr>
              <a:t> of chemically modified siRNA targeting Lamin A/C mRNA or non-silencing control siRNA following the recommended protocol. Tissues (Liver, Brain, Muscle, Kidney, Tumor, Heart, Spleen, Lung) were collected </a:t>
            </a:r>
            <a:r>
              <a:rPr lang="en-US" sz="1400" dirty="0" smtClean="0">
                <a:latin typeface="Arial" pitchFamily="34" charset="0"/>
                <a:cs typeface="Arial" pitchFamily="34" charset="0"/>
              </a:rPr>
              <a:t>and total protein fraction isolated 72 hours </a:t>
            </a:r>
            <a:r>
              <a:rPr lang="en-US" sz="1400" dirty="0">
                <a:latin typeface="Arial" pitchFamily="34" charset="0"/>
                <a:cs typeface="Arial" pitchFamily="34" charset="0"/>
              </a:rPr>
              <a:t>after first injection. Samples were analyzed by </a:t>
            </a:r>
            <a:r>
              <a:rPr lang="en-US" sz="1400" dirty="0" smtClean="0">
                <a:latin typeface="Arial" pitchFamily="34" charset="0"/>
                <a:cs typeface="Arial" pitchFamily="34" charset="0"/>
              </a:rPr>
              <a:t>Western Blot Analysis for </a:t>
            </a:r>
            <a:r>
              <a:rPr lang="en-US" sz="1400" dirty="0">
                <a:latin typeface="Arial" pitchFamily="34" charset="0"/>
                <a:cs typeface="Arial" pitchFamily="34" charset="0"/>
              </a:rPr>
              <a:t>Lamin A/C gene expression levels. </a:t>
            </a:r>
          </a:p>
        </p:txBody>
      </p:sp>
      <p:pic>
        <p:nvPicPr>
          <p:cNvPr id="10" name="Picture 6" descr="Screen Shot 2015-07-24 at 3.43.58 PM.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52601" y="304800"/>
            <a:ext cx="1814513" cy="101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5"/>
          <p:cNvSpPr txBox="1">
            <a:spLocks noChangeArrowheads="1"/>
          </p:cNvSpPr>
          <p:nvPr/>
        </p:nvSpPr>
        <p:spPr bwMode="auto">
          <a:xfrm>
            <a:off x="1880807" y="1301358"/>
            <a:ext cx="86804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i="1" dirty="0"/>
              <a:t>Products </a:t>
            </a:r>
            <a:r>
              <a:rPr lang="en-US" altLang="en-US" i="1" dirty="0" smtClean="0"/>
              <a:t>&gt; </a:t>
            </a:r>
            <a:r>
              <a:rPr lang="en-US" altLang="en-US" sz="2600" b="1" i="1" dirty="0" smtClean="0"/>
              <a:t>Kidney </a:t>
            </a:r>
            <a:r>
              <a:rPr lang="en-US" altLang="en-US" sz="2000" i="1" dirty="0" smtClean="0"/>
              <a:t> </a:t>
            </a:r>
            <a:r>
              <a:rPr lang="en-US" altLang="en-US" sz="2600" b="1" dirty="0" smtClean="0"/>
              <a:t>In </a:t>
            </a:r>
            <a:r>
              <a:rPr lang="en-US" altLang="en-US" sz="2600" b="1" dirty="0"/>
              <a:t>Vivo </a:t>
            </a:r>
            <a:r>
              <a:rPr lang="en-US" altLang="en-US" sz="2600" b="1" i="1" dirty="0"/>
              <a:t>Transfection Kit </a:t>
            </a:r>
          </a:p>
        </p:txBody>
      </p:sp>
      <p:sp>
        <p:nvSpPr>
          <p:cNvPr id="12" name="Text Box 4"/>
          <p:cNvSpPr txBox="1">
            <a:spLocks noChangeArrowheads="1"/>
          </p:cNvSpPr>
          <p:nvPr/>
        </p:nvSpPr>
        <p:spPr bwMode="auto">
          <a:xfrm>
            <a:off x="1880807" y="1712552"/>
            <a:ext cx="78232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2200" b="1" dirty="0" smtClean="0">
                <a:solidFill>
                  <a:srgbClr val="009DD9"/>
                </a:solidFill>
              </a:rPr>
              <a:t>Data</a:t>
            </a:r>
            <a:endParaRPr lang="en-US" altLang="en-US" sz="2200" b="1" dirty="0">
              <a:solidFill>
                <a:srgbClr val="009DD9"/>
              </a:solidFill>
            </a:endParaRPr>
          </a:p>
        </p:txBody>
      </p:sp>
      <p:pic>
        <p:nvPicPr>
          <p:cNvPr id="3" name="Picture 2"/>
          <p:cNvPicPr>
            <a:picLocks noChangeAspect="1"/>
          </p:cNvPicPr>
          <p:nvPr/>
        </p:nvPicPr>
        <p:blipFill>
          <a:blip r:embed="rId4"/>
          <a:stretch>
            <a:fillRect/>
          </a:stretch>
        </p:blipFill>
        <p:spPr>
          <a:xfrm>
            <a:off x="3655809" y="1712552"/>
            <a:ext cx="4176738" cy="3896735"/>
          </a:xfrm>
          <a:prstGeom prst="rect">
            <a:avLst/>
          </a:prstGeom>
        </p:spPr>
      </p:pic>
      <p:sp>
        <p:nvSpPr>
          <p:cNvPr id="8" name="TextBox 9"/>
          <p:cNvSpPr txBox="1">
            <a:spLocks noChangeArrowheads="1"/>
          </p:cNvSpPr>
          <p:nvPr/>
        </p:nvSpPr>
        <p:spPr bwMode="auto">
          <a:xfrm>
            <a:off x="3657600" y="760835"/>
            <a:ext cx="5867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sz="1400" i="1" dirty="0"/>
              <a:t>Leading Developer and Manufacturer of </a:t>
            </a:r>
            <a:r>
              <a:rPr lang="en-US" altLang="en-US" sz="1400" b="1" dirty="0">
                <a:solidFill>
                  <a:srgbClr val="0F7A85"/>
                </a:solidFill>
              </a:rPr>
              <a:t>In Vivo </a:t>
            </a:r>
            <a:r>
              <a:rPr lang="en-US" altLang="en-US" sz="1400" b="1" i="1" dirty="0">
                <a:solidFill>
                  <a:srgbClr val="0F7A85"/>
                </a:solidFill>
              </a:rPr>
              <a:t>and DNA Transfection Kits, Transfection Reagents and Electroporation Delivery Products </a:t>
            </a:r>
          </a:p>
        </p:txBody>
      </p:sp>
    </p:spTree>
    <p:extLst>
      <p:ext uri="{BB962C8B-B14F-4D97-AF65-F5344CB8AC3E}">
        <p14:creationId xmlns:p14="http://schemas.microsoft.com/office/powerpoint/2010/main" val="42033171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p:cNvSpPr>
          <p:nvPr/>
        </p:nvSpPr>
        <p:spPr bwMode="auto">
          <a:xfrm>
            <a:off x="2362200" y="2438401"/>
            <a:ext cx="8001000" cy="352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20000"/>
              </a:spcBef>
              <a:buClr>
                <a:srgbClr val="0BD0D9"/>
              </a:buClr>
              <a:buSzPct val="95000"/>
              <a:buFont typeface="Wingdings 2" panose="05020102010507070707" pitchFamily="18" charset="2"/>
              <a:buChar char=""/>
            </a:pPr>
            <a:endParaRPr lang="en-US" altLang="en-US"/>
          </a:p>
        </p:txBody>
      </p:sp>
      <p:sp>
        <p:nvSpPr>
          <p:cNvPr id="4" name="Rectangle 3"/>
          <p:cNvSpPr/>
          <p:nvPr/>
        </p:nvSpPr>
        <p:spPr>
          <a:xfrm>
            <a:off x="1644444" y="5609287"/>
            <a:ext cx="8354291" cy="1169551"/>
          </a:xfrm>
          <a:prstGeom prst="rect">
            <a:avLst/>
          </a:prstGeom>
        </p:spPr>
        <p:txBody>
          <a:bodyPr wrap="square">
            <a:spAutoFit/>
          </a:bodyPr>
          <a:lstStyle/>
          <a:p>
            <a:r>
              <a:rPr lang="en-US" sz="1400" b="1" dirty="0">
                <a:latin typeface="Arial" pitchFamily="34" charset="0"/>
                <a:cs typeface="Arial" pitchFamily="34" charset="0"/>
              </a:rPr>
              <a:t>Figure </a:t>
            </a:r>
            <a:r>
              <a:rPr lang="en-US" sz="1400" b="1" dirty="0" smtClean="0">
                <a:latin typeface="Arial" pitchFamily="34" charset="0"/>
                <a:cs typeface="Arial" pitchFamily="34" charset="0"/>
              </a:rPr>
              <a:t>4.</a:t>
            </a:r>
            <a:r>
              <a:rPr lang="en-US" sz="1400" dirty="0">
                <a:latin typeface="Arial" pitchFamily="34" charset="0"/>
                <a:cs typeface="Arial" pitchFamily="34" charset="0"/>
              </a:rPr>
              <a:t> Systemic administration (</a:t>
            </a:r>
            <a:r>
              <a:rPr lang="en-US" sz="1400" dirty="0" err="1">
                <a:latin typeface="Arial" pitchFamily="34" charset="0"/>
                <a:cs typeface="Arial" pitchFamily="34" charset="0"/>
              </a:rPr>
              <a:t>i.v.</a:t>
            </a:r>
            <a:r>
              <a:rPr lang="en-US" sz="1400" dirty="0">
                <a:latin typeface="Arial" pitchFamily="34" charset="0"/>
                <a:cs typeface="Arial" pitchFamily="34" charset="0"/>
              </a:rPr>
              <a:t>) of Kidney </a:t>
            </a:r>
            <a:r>
              <a:rPr lang="en-US" sz="1400" i="1" dirty="0">
                <a:latin typeface="Arial" pitchFamily="34" charset="0"/>
                <a:cs typeface="Arial" pitchFamily="34" charset="0"/>
              </a:rPr>
              <a:t>In Vivo </a:t>
            </a:r>
            <a:r>
              <a:rPr lang="en-US" sz="1400" dirty="0">
                <a:latin typeface="Arial" pitchFamily="34" charset="0"/>
                <a:cs typeface="Arial" pitchFamily="34" charset="0"/>
              </a:rPr>
              <a:t>Transfection Reagent conjugated with 80 </a:t>
            </a:r>
            <a:r>
              <a:rPr lang="en-US" sz="1400" dirty="0" err="1">
                <a:latin typeface="Arial" pitchFamily="34" charset="0"/>
                <a:cs typeface="Arial" pitchFamily="34" charset="0"/>
              </a:rPr>
              <a:t>ug</a:t>
            </a:r>
            <a:r>
              <a:rPr lang="en-US" sz="1400" dirty="0">
                <a:latin typeface="Arial" pitchFamily="34" charset="0"/>
                <a:cs typeface="Arial" pitchFamily="34" charset="0"/>
              </a:rPr>
              <a:t> of chemically modified siRNA targeting Lamin A/C mRNA or non-silencing control siRNA following the recommended protocol. Tissues (Liver, Brain, Muscle, Kidney, Tumor, Heart, Spleen, Lung) were collected </a:t>
            </a:r>
            <a:r>
              <a:rPr lang="en-US" sz="1400" dirty="0" smtClean="0">
                <a:latin typeface="Arial" pitchFamily="34" charset="0"/>
                <a:cs typeface="Arial" pitchFamily="34" charset="0"/>
              </a:rPr>
              <a:t>and total protein fraction isolated 72 hours </a:t>
            </a:r>
            <a:r>
              <a:rPr lang="en-US" sz="1400" dirty="0">
                <a:latin typeface="Arial" pitchFamily="34" charset="0"/>
                <a:cs typeface="Arial" pitchFamily="34" charset="0"/>
              </a:rPr>
              <a:t>after first injection. Samples were analyzed by </a:t>
            </a:r>
            <a:r>
              <a:rPr lang="en-US" sz="1400" dirty="0" smtClean="0">
                <a:latin typeface="Arial" pitchFamily="34" charset="0"/>
                <a:cs typeface="Arial" pitchFamily="34" charset="0"/>
              </a:rPr>
              <a:t>Western Blot Analysis for </a:t>
            </a:r>
            <a:r>
              <a:rPr lang="en-US" sz="1400" dirty="0">
                <a:latin typeface="Arial" pitchFamily="34" charset="0"/>
                <a:cs typeface="Arial" pitchFamily="34" charset="0"/>
              </a:rPr>
              <a:t>Lamin A/C gene expression levels. </a:t>
            </a:r>
          </a:p>
        </p:txBody>
      </p:sp>
      <p:pic>
        <p:nvPicPr>
          <p:cNvPr id="10" name="Picture 6" descr="Screen Shot 2015-07-24 at 3.43.58 PM.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52601" y="304800"/>
            <a:ext cx="1814513" cy="101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5"/>
          <p:cNvSpPr txBox="1">
            <a:spLocks noChangeArrowheads="1"/>
          </p:cNvSpPr>
          <p:nvPr/>
        </p:nvSpPr>
        <p:spPr bwMode="auto">
          <a:xfrm>
            <a:off x="1880807" y="1301358"/>
            <a:ext cx="86804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i="1" dirty="0"/>
              <a:t>Products </a:t>
            </a:r>
            <a:r>
              <a:rPr lang="en-US" altLang="en-US" i="1" dirty="0" smtClean="0"/>
              <a:t>&gt; </a:t>
            </a:r>
            <a:r>
              <a:rPr lang="en-US" altLang="en-US" sz="2600" b="1" i="1" dirty="0" smtClean="0"/>
              <a:t>Kidney </a:t>
            </a:r>
            <a:r>
              <a:rPr lang="en-US" altLang="en-US" sz="2000" i="1" dirty="0" smtClean="0"/>
              <a:t> </a:t>
            </a:r>
            <a:r>
              <a:rPr lang="en-US" altLang="en-US" sz="2600" b="1" dirty="0" smtClean="0"/>
              <a:t>In </a:t>
            </a:r>
            <a:r>
              <a:rPr lang="en-US" altLang="en-US" sz="2600" b="1" dirty="0"/>
              <a:t>Vivo </a:t>
            </a:r>
            <a:r>
              <a:rPr lang="en-US" altLang="en-US" sz="2600" b="1" i="1" dirty="0"/>
              <a:t>Transfection Kit </a:t>
            </a:r>
          </a:p>
        </p:txBody>
      </p:sp>
      <p:sp>
        <p:nvSpPr>
          <p:cNvPr id="12" name="Text Box 4"/>
          <p:cNvSpPr txBox="1">
            <a:spLocks noChangeArrowheads="1"/>
          </p:cNvSpPr>
          <p:nvPr/>
        </p:nvSpPr>
        <p:spPr bwMode="auto">
          <a:xfrm>
            <a:off x="1880807" y="1712552"/>
            <a:ext cx="78232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2200" b="1" dirty="0" smtClean="0">
                <a:solidFill>
                  <a:srgbClr val="009DD9"/>
                </a:solidFill>
              </a:rPr>
              <a:t>Data</a:t>
            </a:r>
            <a:endParaRPr lang="en-US" altLang="en-US" sz="2200" b="1" dirty="0">
              <a:solidFill>
                <a:srgbClr val="009DD9"/>
              </a:solidFill>
            </a:endParaRPr>
          </a:p>
        </p:txBody>
      </p:sp>
      <p:pic>
        <p:nvPicPr>
          <p:cNvPr id="2" name="Picture 1"/>
          <p:cNvPicPr>
            <a:picLocks noChangeAspect="1"/>
          </p:cNvPicPr>
          <p:nvPr/>
        </p:nvPicPr>
        <p:blipFill>
          <a:blip r:embed="rId4"/>
          <a:stretch>
            <a:fillRect/>
          </a:stretch>
        </p:blipFill>
        <p:spPr>
          <a:xfrm>
            <a:off x="3912576" y="1793483"/>
            <a:ext cx="4105623" cy="3874201"/>
          </a:xfrm>
          <a:prstGeom prst="rect">
            <a:avLst/>
          </a:prstGeom>
        </p:spPr>
      </p:pic>
      <p:sp>
        <p:nvSpPr>
          <p:cNvPr id="8" name="TextBox 9"/>
          <p:cNvSpPr txBox="1">
            <a:spLocks noChangeArrowheads="1"/>
          </p:cNvSpPr>
          <p:nvPr/>
        </p:nvSpPr>
        <p:spPr bwMode="auto">
          <a:xfrm>
            <a:off x="3657600" y="760835"/>
            <a:ext cx="5867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sz="1400" i="1" dirty="0"/>
              <a:t>Leading Developer and Manufacturer of </a:t>
            </a:r>
            <a:r>
              <a:rPr lang="en-US" altLang="en-US" sz="1400" b="1" dirty="0">
                <a:solidFill>
                  <a:srgbClr val="0F7A85"/>
                </a:solidFill>
              </a:rPr>
              <a:t>In Vivo </a:t>
            </a:r>
            <a:r>
              <a:rPr lang="en-US" altLang="en-US" sz="1400" b="1" i="1" dirty="0">
                <a:solidFill>
                  <a:srgbClr val="0F7A85"/>
                </a:solidFill>
              </a:rPr>
              <a:t>and DNA Transfection Kits, Transfection Reagents and Electroporation Delivery Products </a:t>
            </a:r>
          </a:p>
        </p:txBody>
      </p:sp>
    </p:spTree>
    <p:extLst>
      <p:ext uri="{BB962C8B-B14F-4D97-AF65-F5344CB8AC3E}">
        <p14:creationId xmlns:p14="http://schemas.microsoft.com/office/powerpoint/2010/main" val="16717226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25016</TotalTime>
  <Words>1099</Words>
  <Application>Microsoft Office PowerPoint</Application>
  <PresentationFormat>Widescreen</PresentationFormat>
  <Paragraphs>121</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MS PGothic</vt:lpstr>
      <vt:lpstr>Arial</vt:lpstr>
      <vt:lpstr>Calibri</vt:lpstr>
      <vt:lpstr>Calibri Light</vt:lpstr>
      <vt:lpstr>Wingdings</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Altogen</dc:creator>
  <cp:lastModifiedBy>Alex Smith</cp:lastModifiedBy>
  <cp:revision>60</cp:revision>
  <dcterms:created xsi:type="dcterms:W3CDTF">2015-09-10T20:37:46Z</dcterms:created>
  <dcterms:modified xsi:type="dcterms:W3CDTF">2016-04-04T17:47:28Z</dcterms:modified>
</cp:coreProperties>
</file>